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88"/>
  </p:notesMasterIdLst>
  <p:handoutMasterIdLst>
    <p:handoutMasterId r:id="rId89"/>
  </p:handoutMasterIdLst>
  <p:sldIdLst>
    <p:sldId id="271" r:id="rId7"/>
    <p:sldId id="272" r:id="rId8"/>
    <p:sldId id="370" r:id="rId9"/>
    <p:sldId id="464" r:id="rId10"/>
    <p:sldId id="439" r:id="rId11"/>
    <p:sldId id="447" r:id="rId12"/>
    <p:sldId id="441" r:id="rId13"/>
    <p:sldId id="451" r:id="rId14"/>
    <p:sldId id="469" r:id="rId15"/>
    <p:sldId id="401" r:id="rId16"/>
    <p:sldId id="403" r:id="rId17"/>
    <p:sldId id="406" r:id="rId18"/>
    <p:sldId id="470" r:id="rId19"/>
    <p:sldId id="444" r:id="rId20"/>
    <p:sldId id="445" r:id="rId21"/>
    <p:sldId id="446" r:id="rId22"/>
    <p:sldId id="452" r:id="rId23"/>
    <p:sldId id="453" r:id="rId24"/>
    <p:sldId id="454" r:id="rId25"/>
    <p:sldId id="458" r:id="rId26"/>
    <p:sldId id="471" r:id="rId27"/>
    <p:sldId id="472" r:id="rId28"/>
    <p:sldId id="473" r:id="rId29"/>
    <p:sldId id="474" r:id="rId30"/>
    <p:sldId id="460" r:id="rId31"/>
    <p:sldId id="461" r:id="rId32"/>
    <p:sldId id="468" r:id="rId33"/>
    <p:sldId id="393" r:id="rId34"/>
    <p:sldId id="394" r:id="rId35"/>
    <p:sldId id="396" r:id="rId36"/>
    <p:sldId id="397" r:id="rId37"/>
    <p:sldId id="398" r:id="rId38"/>
    <p:sldId id="355" r:id="rId39"/>
    <p:sldId id="465" r:id="rId40"/>
    <p:sldId id="338" r:id="rId41"/>
    <p:sldId id="425" r:id="rId42"/>
    <p:sldId id="426" r:id="rId43"/>
    <p:sldId id="427" r:id="rId44"/>
    <p:sldId id="428" r:id="rId45"/>
    <p:sldId id="429" r:id="rId46"/>
    <p:sldId id="430" r:id="rId47"/>
    <p:sldId id="431" r:id="rId48"/>
    <p:sldId id="432" r:id="rId49"/>
    <p:sldId id="433" r:id="rId50"/>
    <p:sldId id="434" r:id="rId51"/>
    <p:sldId id="435" r:id="rId52"/>
    <p:sldId id="436" r:id="rId53"/>
    <p:sldId id="437" r:id="rId54"/>
    <p:sldId id="342" r:id="rId55"/>
    <p:sldId id="352" r:id="rId56"/>
    <p:sldId id="363" r:id="rId57"/>
    <p:sldId id="368" r:id="rId58"/>
    <p:sldId id="364" r:id="rId59"/>
    <p:sldId id="341" r:id="rId60"/>
    <p:sldId id="365" r:id="rId61"/>
    <p:sldId id="408" r:id="rId62"/>
    <p:sldId id="366" r:id="rId63"/>
    <p:sldId id="358" r:id="rId64"/>
    <p:sldId id="357" r:id="rId65"/>
    <p:sldId id="360" r:id="rId66"/>
    <p:sldId id="367" r:id="rId67"/>
    <p:sldId id="466" r:id="rId68"/>
    <p:sldId id="409" r:id="rId69"/>
    <p:sldId id="410" r:id="rId70"/>
    <p:sldId id="411" r:id="rId71"/>
    <p:sldId id="412" r:id="rId72"/>
    <p:sldId id="414" r:id="rId73"/>
    <p:sldId id="415" r:id="rId74"/>
    <p:sldId id="416" r:id="rId75"/>
    <p:sldId id="417" r:id="rId76"/>
    <p:sldId id="418" r:id="rId77"/>
    <p:sldId id="420" r:id="rId78"/>
    <p:sldId id="423" r:id="rId79"/>
    <p:sldId id="424" r:id="rId80"/>
    <p:sldId id="463" r:id="rId81"/>
    <p:sldId id="462" r:id="rId82"/>
    <p:sldId id="371" r:id="rId83"/>
    <p:sldId id="372" r:id="rId84"/>
    <p:sldId id="373" r:id="rId85"/>
    <p:sldId id="306" r:id="rId86"/>
    <p:sldId id="467" r:id="rId87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3FF"/>
    <a:srgbClr val="FCCC02"/>
    <a:srgbClr val="FEE682"/>
    <a:srgbClr val="FDD631"/>
    <a:srgbClr val="77933C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7" autoAdjust="0"/>
    <p:restoredTop sz="91314" autoAdjust="0"/>
  </p:normalViewPr>
  <p:slideViewPr>
    <p:cSldViewPr snapToObjects="1">
      <p:cViewPr varScale="1">
        <p:scale>
          <a:sx n="70" d="100"/>
          <a:sy n="70" d="100"/>
        </p:scale>
        <p:origin x="-104" y="-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120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8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zero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</dgm:pt>
    <dgm:pt modelId="{863275F9-CBFF-455F-BE57-9ADE1E85E928}" type="pres">
      <dgm:prSet presAssocID="{FFB71ABF-50A5-44F3-9A94-A8B52E6276CF}" presName="bSp" presStyleCnt="0"/>
      <dgm:spPr/>
    </dgm:pt>
    <dgm:pt modelId="{4BDFF76D-EDA0-433D-BC29-D21D391E5086}" type="pres">
      <dgm:prSet presAssocID="{FFB71ABF-50A5-44F3-9A94-A8B52E6276CF}" presName="process" presStyleCnt="0"/>
      <dgm:spPr/>
    </dgm:pt>
    <dgm:pt modelId="{900A0C68-F798-4D60-A12F-A5A819C1D27F}" type="pres">
      <dgm:prSet presAssocID="{DC133DC6-CEF1-45F0-9B65-FF328441D342}" presName="composite1" presStyleCnt="0"/>
      <dgm:spPr/>
    </dgm:pt>
    <dgm:pt modelId="{090A26B9-3111-4016-8C8F-E0445EA750B9}" type="pres">
      <dgm:prSet presAssocID="{DC133DC6-CEF1-45F0-9B65-FF328441D342}" presName="dummyNode1" presStyleLbl="node1" presStyleIdx="0" presStyleCnt="3"/>
      <dgm:spPr/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</dgm:pt>
    <dgm:pt modelId="{53F8C15C-565F-4AFE-B713-6A87B4A7E4A1}" type="pres">
      <dgm:prSet presAssocID="{E42478E0-B95D-4268-A44B-3B0B333C689C}" presName="Name9" presStyleLbl="sibTrans2D1" presStyleIdx="0" presStyleCnt="2"/>
      <dgm:spPr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</dgm:spPr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</dgm:pt>
    <dgm:pt modelId="{E6293312-FAAA-4D47-BBC6-11D6AA5CE4F6}" type="pres">
      <dgm:prSet presAssocID="{87415A26-C2A9-4F8D-AABF-8DECE1374F8C}" presName="dummyNode2" presStyleLbl="node1" presStyleIdx="0" presStyleCnt="3"/>
      <dgm:spPr/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</dgm:pt>
    <dgm:pt modelId="{9B3E1FF2-0986-420E-9929-E714E9F71111}" type="pres">
      <dgm:prSet presAssocID="{08938883-CFE6-45FF-B95B-EC4214AC68C6}" presName="Name18" presStyleLbl="sibTrans2D1" presStyleIdx="1" presStyleCnt="2"/>
      <dgm:spPr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</dgm:spPr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</dgm:pt>
    <dgm:pt modelId="{849F0549-ED92-437E-8E4C-BCAD5C27E228}" type="pres">
      <dgm:prSet presAssocID="{D5DDF55F-F04E-4AD5-8602-A53E835E7338}" presName="dummyNode1" presStyleLbl="node1" presStyleIdx="1" presStyleCnt="3"/>
      <dgm:spPr/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</dgm:pt>
  </dgm:ptLst>
  <dgm:cxnLst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F437A022-6D55-564B-98DE-60D3F30139F1}" type="presOf" srcId="{FFB71ABF-50A5-44F3-9A94-A8B52E6276CF}" destId="{44E1FFEB-6678-46D0-9AD9-EB838D6EF762}" srcOrd="0" destOrd="0" presId="urn:microsoft.com/office/officeart/2005/8/layout/hProcess4"/>
    <dgm:cxn modelId="{53B293A4-20D7-E14B-845B-02263B6BEC8D}" type="presOf" srcId="{87415A26-C2A9-4F8D-AABF-8DECE1374F8C}" destId="{459B171A-3406-48DE-92DF-B2EA48BD87E7}" srcOrd="0" destOrd="0" presId="urn:microsoft.com/office/officeart/2005/8/layout/hProcess4"/>
    <dgm:cxn modelId="{B69A3A65-8DE9-2844-AD31-8F1F72D3A328}" type="presOf" srcId="{324F2D1D-1762-4B75-A5E6-97E9902F2835}" destId="{49B97A04-721B-47E1-BB11-5A6A4A1652C5}" srcOrd="0" destOrd="0" presId="urn:microsoft.com/office/officeart/2005/8/layout/hProcess4"/>
    <dgm:cxn modelId="{76D33ADE-01CF-4746-8B48-1F1FD71486AF}" type="presOf" srcId="{DC133DC6-CEF1-45F0-9B65-FF328441D342}" destId="{81880E8E-7FA7-400B-97D7-D6ACD76791F9}" srcOrd="0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44D1B06E-85E0-3244-97F0-3744C773128D}" type="presOf" srcId="{47F40B44-3DF6-447E-A0AA-C11DBD8AA91B}" destId="{16F35A15-A5DF-4685-8509-9F2BEC61D874}" srcOrd="1" destOrd="0" presId="urn:microsoft.com/office/officeart/2005/8/layout/hProcess4"/>
    <dgm:cxn modelId="{B05DD282-8261-2A44-92EC-B515E1934B66}" type="presOf" srcId="{324F2D1D-1762-4B75-A5E6-97E9902F2835}" destId="{00DC2C8A-58D2-4AF5-91CE-0F46B8A7646A}" srcOrd="1" destOrd="0" presId="urn:microsoft.com/office/officeart/2005/8/layout/hProcess4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784DC8FA-0CB9-0346-A49F-A4C0D55B0F13}" type="presOf" srcId="{E42478E0-B95D-4268-A44B-3B0B333C689C}" destId="{53F8C15C-565F-4AFE-B713-6A87B4A7E4A1}" srcOrd="0" destOrd="0" presId="urn:microsoft.com/office/officeart/2005/8/layout/hProcess4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FA8F139A-BD75-1649-B2D7-5C6987CF4801}" type="presOf" srcId="{08938883-CFE6-45FF-B95B-EC4214AC68C6}" destId="{9B3E1FF2-0986-420E-9929-E714E9F71111}" srcOrd="0" destOrd="0" presId="urn:microsoft.com/office/officeart/2005/8/layout/hProcess4"/>
    <dgm:cxn modelId="{ED10BD53-7DCC-B141-AC6A-98BF5D89A768}" type="presOf" srcId="{13AC408F-FD83-4982-9095-C55845015F3D}" destId="{87CE7358-F0FC-4C62-8C32-9A13122E7663}" srcOrd="0" destOrd="1" presId="urn:microsoft.com/office/officeart/2005/8/layout/hProcess4"/>
    <dgm:cxn modelId="{5093DE5C-0FAA-834E-BD4F-A8D8541BA3F5}" type="presOf" srcId="{D224CE5B-523E-4B46-AC40-C707BE8F5FE0}" destId="{87CE7358-F0FC-4C62-8C32-9A13122E7663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E6816C1B-15BB-0144-9048-D62FC70DAC8F}" type="presOf" srcId="{D224CE5B-523E-4B46-AC40-C707BE8F5FE0}" destId="{56A5EDAA-A4A0-4FCF-A34F-5B3394C7AAF8}" srcOrd="1" destOrd="0" presId="urn:microsoft.com/office/officeart/2005/8/layout/hProcess4"/>
    <dgm:cxn modelId="{974DB305-BE45-AF47-803E-607730D2306D}" type="presOf" srcId="{47F40B44-3DF6-447E-A0AA-C11DBD8AA91B}" destId="{F703D382-AB76-48BE-A263-E205B47193E3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0BD3978F-E99A-F34C-BA32-1567B7422C5B}" type="presOf" srcId="{13AC408F-FD83-4982-9095-C55845015F3D}" destId="{56A5EDAA-A4A0-4FCF-A34F-5B3394C7AAF8}" srcOrd="1" destOrd="1" presId="urn:microsoft.com/office/officeart/2005/8/layout/hProcess4"/>
    <dgm:cxn modelId="{FBE0B35B-B94C-7E41-A31E-61C438F28BA2}" type="presOf" srcId="{D5DDF55F-F04E-4AD5-8602-A53E835E7338}" destId="{04F6072B-268C-4367-83B6-7787CFF4D0B4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F71B5FDF-BA1E-A14F-BD40-570ACFCC46D7}" type="presParOf" srcId="{44E1FFEB-6678-46D0-9AD9-EB838D6EF762}" destId="{76DEF2CE-9C7A-4513-96ED-738D140A7F2B}" srcOrd="0" destOrd="0" presId="urn:microsoft.com/office/officeart/2005/8/layout/hProcess4"/>
    <dgm:cxn modelId="{FF556650-9CD4-5F44-B297-7EAB828C1FDF}" type="presParOf" srcId="{44E1FFEB-6678-46D0-9AD9-EB838D6EF762}" destId="{863275F9-CBFF-455F-BE57-9ADE1E85E928}" srcOrd="1" destOrd="0" presId="urn:microsoft.com/office/officeart/2005/8/layout/hProcess4"/>
    <dgm:cxn modelId="{F0BB532A-AA65-B745-B522-E042EF9993D8}" type="presParOf" srcId="{44E1FFEB-6678-46D0-9AD9-EB838D6EF762}" destId="{4BDFF76D-EDA0-433D-BC29-D21D391E5086}" srcOrd="2" destOrd="0" presId="urn:microsoft.com/office/officeart/2005/8/layout/hProcess4"/>
    <dgm:cxn modelId="{9C9A77B6-AD27-8F42-BEEB-217555D42D0E}" type="presParOf" srcId="{4BDFF76D-EDA0-433D-BC29-D21D391E5086}" destId="{900A0C68-F798-4D60-A12F-A5A819C1D27F}" srcOrd="0" destOrd="0" presId="urn:microsoft.com/office/officeart/2005/8/layout/hProcess4"/>
    <dgm:cxn modelId="{EA457FB7-E633-1742-B3E7-CD0BA930D650}" type="presParOf" srcId="{900A0C68-F798-4D60-A12F-A5A819C1D27F}" destId="{090A26B9-3111-4016-8C8F-E0445EA750B9}" srcOrd="0" destOrd="0" presId="urn:microsoft.com/office/officeart/2005/8/layout/hProcess4"/>
    <dgm:cxn modelId="{F67939E2-7063-654B-BC9B-0FD069CF4779}" type="presParOf" srcId="{900A0C68-F798-4D60-A12F-A5A819C1D27F}" destId="{49B97A04-721B-47E1-BB11-5A6A4A1652C5}" srcOrd="1" destOrd="0" presId="urn:microsoft.com/office/officeart/2005/8/layout/hProcess4"/>
    <dgm:cxn modelId="{40CC34CB-5DBC-7249-93BC-19D3215F0AF9}" type="presParOf" srcId="{900A0C68-F798-4D60-A12F-A5A819C1D27F}" destId="{00DC2C8A-58D2-4AF5-91CE-0F46B8A7646A}" srcOrd="2" destOrd="0" presId="urn:microsoft.com/office/officeart/2005/8/layout/hProcess4"/>
    <dgm:cxn modelId="{3CFC4701-8C9B-3147-BD18-2509F56AD161}" type="presParOf" srcId="{900A0C68-F798-4D60-A12F-A5A819C1D27F}" destId="{81880E8E-7FA7-400B-97D7-D6ACD76791F9}" srcOrd="3" destOrd="0" presId="urn:microsoft.com/office/officeart/2005/8/layout/hProcess4"/>
    <dgm:cxn modelId="{CA9B24FD-6F15-5A47-AF7E-5F3EA4A092FA}" type="presParOf" srcId="{900A0C68-F798-4D60-A12F-A5A819C1D27F}" destId="{D5DB71BE-FB32-4FB0-B22F-298E46D2B7D3}" srcOrd="4" destOrd="0" presId="urn:microsoft.com/office/officeart/2005/8/layout/hProcess4"/>
    <dgm:cxn modelId="{8C8D82FB-4B60-9143-9EF3-A7F6316307A6}" type="presParOf" srcId="{4BDFF76D-EDA0-433D-BC29-D21D391E5086}" destId="{53F8C15C-565F-4AFE-B713-6A87B4A7E4A1}" srcOrd="1" destOrd="0" presId="urn:microsoft.com/office/officeart/2005/8/layout/hProcess4"/>
    <dgm:cxn modelId="{018C3AD6-691D-6846-8147-A3AFD54E335C}" type="presParOf" srcId="{4BDFF76D-EDA0-433D-BC29-D21D391E5086}" destId="{393E007D-B6A1-450C-9656-8E679E756CA3}" srcOrd="2" destOrd="0" presId="urn:microsoft.com/office/officeart/2005/8/layout/hProcess4"/>
    <dgm:cxn modelId="{F526FA55-59B9-F141-B4EF-EA18B695F069}" type="presParOf" srcId="{393E007D-B6A1-450C-9656-8E679E756CA3}" destId="{E6293312-FAAA-4D47-BBC6-11D6AA5CE4F6}" srcOrd="0" destOrd="0" presId="urn:microsoft.com/office/officeart/2005/8/layout/hProcess4"/>
    <dgm:cxn modelId="{5480B76B-AAED-5445-8A06-9C9D3122815B}" type="presParOf" srcId="{393E007D-B6A1-450C-9656-8E679E756CA3}" destId="{F703D382-AB76-48BE-A263-E205B47193E3}" srcOrd="1" destOrd="0" presId="urn:microsoft.com/office/officeart/2005/8/layout/hProcess4"/>
    <dgm:cxn modelId="{08D899AB-64F2-CD4A-A97A-265C7F82E572}" type="presParOf" srcId="{393E007D-B6A1-450C-9656-8E679E756CA3}" destId="{16F35A15-A5DF-4685-8509-9F2BEC61D874}" srcOrd="2" destOrd="0" presId="urn:microsoft.com/office/officeart/2005/8/layout/hProcess4"/>
    <dgm:cxn modelId="{96314679-E2FC-CC43-8BBB-FE6575FA0D48}" type="presParOf" srcId="{393E007D-B6A1-450C-9656-8E679E756CA3}" destId="{459B171A-3406-48DE-92DF-B2EA48BD87E7}" srcOrd="3" destOrd="0" presId="urn:microsoft.com/office/officeart/2005/8/layout/hProcess4"/>
    <dgm:cxn modelId="{5C536EE9-BCB4-4348-9DB3-58BC4E97C3C0}" type="presParOf" srcId="{393E007D-B6A1-450C-9656-8E679E756CA3}" destId="{EFA32E65-590F-4A47-850F-DE9F2DC61AAC}" srcOrd="4" destOrd="0" presId="urn:microsoft.com/office/officeart/2005/8/layout/hProcess4"/>
    <dgm:cxn modelId="{1EDF3EEE-661F-8E48-BDFC-8096D6576DFA}" type="presParOf" srcId="{4BDFF76D-EDA0-433D-BC29-D21D391E5086}" destId="{9B3E1FF2-0986-420E-9929-E714E9F71111}" srcOrd="3" destOrd="0" presId="urn:microsoft.com/office/officeart/2005/8/layout/hProcess4"/>
    <dgm:cxn modelId="{42803A1B-8460-E94C-B729-2398F4948317}" type="presParOf" srcId="{4BDFF76D-EDA0-433D-BC29-D21D391E5086}" destId="{B6798092-1881-4412-8653-885B480CEDCA}" srcOrd="4" destOrd="0" presId="urn:microsoft.com/office/officeart/2005/8/layout/hProcess4"/>
    <dgm:cxn modelId="{78B266CD-1A92-BE4C-B54C-838DEB5E65C7}" type="presParOf" srcId="{B6798092-1881-4412-8653-885B480CEDCA}" destId="{849F0549-ED92-437E-8E4C-BCAD5C27E228}" srcOrd="0" destOrd="0" presId="urn:microsoft.com/office/officeart/2005/8/layout/hProcess4"/>
    <dgm:cxn modelId="{CE1C6DE0-2116-E240-8979-47C562C34A64}" type="presParOf" srcId="{B6798092-1881-4412-8653-885B480CEDCA}" destId="{87CE7358-F0FC-4C62-8C32-9A13122E7663}" srcOrd="1" destOrd="0" presId="urn:microsoft.com/office/officeart/2005/8/layout/hProcess4"/>
    <dgm:cxn modelId="{619C288B-E8DB-F44C-9CF4-C6CAF13270AC}" type="presParOf" srcId="{B6798092-1881-4412-8653-885B480CEDCA}" destId="{56A5EDAA-A4A0-4FCF-A34F-5B3394C7AAF8}" srcOrd="2" destOrd="0" presId="urn:microsoft.com/office/officeart/2005/8/layout/hProcess4"/>
    <dgm:cxn modelId="{F81720DC-82D1-4D4B-BF7E-A37DEBB9E047}" type="presParOf" srcId="{B6798092-1881-4412-8653-885B480CEDCA}" destId="{04F6072B-268C-4367-83B6-7787CFF4D0B4}" srcOrd="3" destOrd="0" presId="urn:microsoft.com/office/officeart/2005/8/layout/hProcess4"/>
    <dgm:cxn modelId="{FBEE120B-7913-B34E-9E51-F4A65045E67C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/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/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 </a:t>
          </a:r>
          <a:r>
            <a:rPr lang="fr-FR" sz="1800" i="1" dirty="0" err="1" smtClean="0"/>
            <a:t>Construct</a:t>
          </a:r>
          <a:r>
            <a:rPr lang="fr-FR" sz="1800" dirty="0" smtClean="0"/>
            <a:t> 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/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</dgm:pt>
    <dgm:pt modelId="{7B3AD562-C9D2-45E4-AD5B-8717AF01395B}" type="pres">
      <dgm:prSet presAssocID="{8A43E9E7-7D23-461F-B98D-168AF039D2CE}" presName="composite" presStyleCnt="0"/>
      <dgm:spPr/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</dgm:pt>
    <dgm:pt modelId="{9BBC4E36-3C1D-41DC-BBBA-62196F408F0E}" type="pres">
      <dgm:prSet presAssocID="{39DA88E2-9591-4CE3-8692-B44C63D724D1}" presName="composite" presStyleCnt="0"/>
      <dgm:spPr/>
    </dgm:pt>
    <dgm:pt modelId="{61B070F1-A684-4C5D-9857-B960D619CCFD}" type="pres">
      <dgm:prSet presAssocID="{39DA88E2-9591-4CE3-8692-B44C63D724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AE99EA43-0D0B-B34A-BA64-F2CB8FE335B3}" type="presOf" srcId="{55E77295-17CF-4D61-859A-8F21C837709B}" destId="{64C0320E-D333-4998-88CE-F9A92A51930B}" srcOrd="0" destOrd="1" presId="urn:microsoft.com/office/officeart/2005/8/layout/chevron2"/>
    <dgm:cxn modelId="{C062DEEB-68F5-1345-BCA9-9925EFB58EC7}" type="presOf" srcId="{E997951F-36DA-4F05-AE58-09703DADF2A1}" destId="{0D389E4C-69E6-4D01-9E16-15A3A4EA2B2C}" srcOrd="0" destOrd="0" presId="urn:microsoft.com/office/officeart/2005/8/layout/chevron2"/>
    <dgm:cxn modelId="{AD94E224-7A0C-1E49-BFB3-ACCDC04DFEBD}" type="presOf" srcId="{4E6F14E5-4F4A-4886-A21B-34D5E0C9EF0E}" destId="{D292D39B-21FC-4E17-B81C-EFBDC785F9ED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D0A39A1B-15E3-434D-B0E9-8E91741D432E}" type="presOf" srcId="{4C54EC25-8658-4DFE-8B79-28ACFA081CF1}" destId="{05F3D0BF-B2DA-4435-B947-1C0007BB3902}" srcOrd="0" destOrd="0" presId="urn:microsoft.com/office/officeart/2005/8/layout/chevron2"/>
    <dgm:cxn modelId="{01BD70D8-4438-ED46-BA06-2A74E62E356E}" type="presOf" srcId="{F230B018-E282-4FE3-91CD-96A4CF23E9CA}" destId="{964096A2-DCDB-41DD-BCB7-5528E6E17D95}" srcOrd="0" destOrd="0" presId="urn:microsoft.com/office/officeart/2005/8/layout/chevron2"/>
    <dgm:cxn modelId="{6ACCAA97-CCFC-B441-B862-D4E5ED963FF8}" type="presOf" srcId="{8A43E9E7-7D23-461F-B98D-168AF039D2CE}" destId="{AFBE26CB-5C4B-4A94-B78B-F39194918B3E}" srcOrd="0" destOrd="0" presId="urn:microsoft.com/office/officeart/2005/8/layout/chevron2"/>
    <dgm:cxn modelId="{33E77DDD-8CAB-2A4E-BCEA-71F5240F536F}" type="presOf" srcId="{39DA88E2-9591-4CE3-8692-B44C63D724D1}" destId="{61B070F1-A684-4C5D-9857-B960D619CCFD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F7E19796-9E30-0943-8D30-EAB0D1D5CAC4}" type="presOf" srcId="{648D392D-D63D-44E0-9BBA-F1C346EA0185}" destId="{64C0320E-D333-4998-88CE-F9A92A51930B}" srcOrd="0" destOrd="0" presId="urn:microsoft.com/office/officeart/2005/8/layout/chevron2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E42A1181-3B8C-CB4E-9F03-6022C97B8373}" type="presOf" srcId="{56F268A6-1BE6-4C46-BA96-411BFEA1C0D8}" destId="{64C0320E-D333-4998-88CE-F9A92A51930B}" srcOrd="0" destOrd="2" presId="urn:microsoft.com/office/officeart/2005/8/layout/chevron2"/>
    <dgm:cxn modelId="{5B274192-4C4E-2342-BFA2-FA1FFD131919}" type="presParOf" srcId="{05F3D0BF-B2DA-4435-B947-1C0007BB3902}" destId="{ABDD7677-B1A2-4108-B594-A8F84C26BC13}" srcOrd="0" destOrd="0" presId="urn:microsoft.com/office/officeart/2005/8/layout/chevron2"/>
    <dgm:cxn modelId="{EB943E60-11F2-2749-87A4-9A34A5298B86}" type="presParOf" srcId="{ABDD7677-B1A2-4108-B594-A8F84C26BC13}" destId="{0D389E4C-69E6-4D01-9E16-15A3A4EA2B2C}" srcOrd="0" destOrd="0" presId="urn:microsoft.com/office/officeart/2005/8/layout/chevron2"/>
    <dgm:cxn modelId="{AD6E9234-D606-8840-A963-172CE14B7599}" type="presParOf" srcId="{ABDD7677-B1A2-4108-B594-A8F84C26BC13}" destId="{64C0320E-D333-4998-88CE-F9A92A51930B}" srcOrd="1" destOrd="0" presId="urn:microsoft.com/office/officeart/2005/8/layout/chevron2"/>
    <dgm:cxn modelId="{2BE1A6AA-5416-7344-A72B-8A38D2CDE101}" type="presParOf" srcId="{05F3D0BF-B2DA-4435-B947-1C0007BB3902}" destId="{CAB93644-A7B0-47DF-8A99-5413459A34A8}" srcOrd="1" destOrd="0" presId="urn:microsoft.com/office/officeart/2005/8/layout/chevron2"/>
    <dgm:cxn modelId="{9E16397B-8DC3-FF42-937B-6BD7412620AA}" type="presParOf" srcId="{05F3D0BF-B2DA-4435-B947-1C0007BB3902}" destId="{7B3AD562-C9D2-45E4-AD5B-8717AF01395B}" srcOrd="2" destOrd="0" presId="urn:microsoft.com/office/officeart/2005/8/layout/chevron2"/>
    <dgm:cxn modelId="{5AAA7139-4941-A447-8110-CC976047AD9C}" type="presParOf" srcId="{7B3AD562-C9D2-45E4-AD5B-8717AF01395B}" destId="{AFBE26CB-5C4B-4A94-B78B-F39194918B3E}" srcOrd="0" destOrd="0" presId="urn:microsoft.com/office/officeart/2005/8/layout/chevron2"/>
    <dgm:cxn modelId="{C426D197-4DDD-1C43-8AE5-3E916703664C}" type="presParOf" srcId="{7B3AD562-C9D2-45E4-AD5B-8717AF01395B}" destId="{D292D39B-21FC-4E17-B81C-EFBDC785F9ED}" srcOrd="1" destOrd="0" presId="urn:microsoft.com/office/officeart/2005/8/layout/chevron2"/>
    <dgm:cxn modelId="{8CC5AB64-0426-B744-A0C8-8EB33ACB54E3}" type="presParOf" srcId="{05F3D0BF-B2DA-4435-B947-1C0007BB3902}" destId="{306B3574-7718-46B6-B392-BEE1FB1BFDDC}" srcOrd="3" destOrd="0" presId="urn:microsoft.com/office/officeart/2005/8/layout/chevron2"/>
    <dgm:cxn modelId="{463CEBAA-74D2-8E40-A5B0-9E35CB3F7442}" type="presParOf" srcId="{05F3D0BF-B2DA-4435-B947-1C0007BB3902}" destId="{9BBC4E36-3C1D-41DC-BBBA-62196F408F0E}" srcOrd="4" destOrd="0" presId="urn:microsoft.com/office/officeart/2005/8/layout/chevron2"/>
    <dgm:cxn modelId="{04586381-A429-5C40-83C9-DF63FB36598F}" type="presParOf" srcId="{9BBC4E36-3C1D-41DC-BBBA-62196F408F0E}" destId="{61B070F1-A684-4C5D-9857-B960D619CCFD}" srcOrd="0" destOrd="0" presId="urn:microsoft.com/office/officeart/2005/8/layout/chevron2"/>
    <dgm:cxn modelId="{5B9DAA7D-EC1D-BB43-BEA3-2736DB3E1184}" type="presParOf" srcId="{9BBC4E36-3C1D-41DC-BBBA-62196F408F0E}" destId="{964096A2-DCDB-41DD-BCB7-5528E6E17D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7000" y="24469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7344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1993595" y="-877710"/>
          <a:ext cx="1041042" cy="283551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6359" y="70345"/>
        <a:ext cx="278469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7000" y="1648510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7344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1994862" y="525040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 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 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11048" y="1459550"/>
        <a:ext cx="2755440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7000" y="305232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7344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1994862" y="1928855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111048" y="2863365"/>
        <a:ext cx="2755440" cy="937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11/03/15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11/03/15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lead</a:t>
            </a:r>
            <a:r>
              <a:rPr lang="fr-FR" dirty="0" smtClean="0"/>
              <a:t>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creation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Files available in SHP, pdf </a:t>
            </a:r>
          </a:p>
          <a:p>
            <a:r>
              <a:rPr lang="fr-FR">
                <a:latin typeface="Calibri" charset="0"/>
              </a:rPr>
              <a:t>Information overlap in different products, sometimes referring to the same « real world »  concepts.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03F8F6-7D16-7A4D-A28A-471A973DE2FC}" type="slidenum">
              <a:rPr lang="en-US"/>
              <a:pPr eaLnBrk="1" hangingPunct="1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Five approaches for modeling the Geometry: Point, Rectagne, Points in a List, Points in a group of RDF resources, Literals and more structured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7263FC-78B8-1B4D-997C-897DA870372B}" type="slidenum">
              <a:rPr lang="en-US"/>
              <a:pPr eaLnBrk="1" hangingPunct="1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/>
          <p:cNvCxnSpPr/>
          <p:nvPr/>
        </p:nvCxnSpPr>
        <p:spPr>
          <a:xfrm>
            <a:off x="0" y="6813376"/>
            <a:ext cx="8460432" cy="0"/>
          </a:xfrm>
          <a:prstGeom prst="line">
            <a:avLst/>
          </a:prstGeom>
          <a:ln>
            <a:solidFill>
              <a:srgbClr val="B9397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683568" y="6381105"/>
            <a:ext cx="8460432" cy="223"/>
          </a:xfrm>
          <a:prstGeom prst="line">
            <a:avLst/>
          </a:prstGeom>
          <a:ln>
            <a:solidFill>
              <a:srgbClr val="97BF0D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685800" y="44624"/>
            <a:ext cx="7772400" cy="9361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small" baseline="0">
                <a:solidFill>
                  <a:srgbClr val="B9397C"/>
                </a:solidFill>
                <a:effectLst/>
                <a:latin typeface="Candara" pitchFamily="34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0" name="Espace réservé de la date 3"/>
          <p:cNvSpPr txBox="1">
            <a:spLocks/>
          </p:cNvSpPr>
          <p:nvPr userDrawn="1"/>
        </p:nvSpPr>
        <p:spPr>
          <a:xfrm>
            <a:off x="8343007" y="6448251"/>
            <a:ext cx="6934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dirty="0"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8C8E6-A2C6-4163-A7B2-2F6ACF052508}" type="slidenum">
              <a:rPr kumimoji="0" lang="fr-BE" sz="1600" b="1" i="0" u="none" strike="noStrike" kern="1200" cap="none" spc="0" normalizeH="0" baseline="0" noProof="0" smtClean="0">
                <a:ln>
                  <a:noFill/>
                </a:ln>
                <a:solidFill>
                  <a:srgbClr val="7279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fr-BE" sz="1600" b="1" i="0" u="none" strike="noStrike" kern="1200" cap="none" spc="0" normalizeH="0" baseline="0" noProof="0" dirty="0">
              <a:ln>
                <a:noFill/>
              </a:ln>
              <a:solidFill>
                <a:srgbClr val="7279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8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hyperlink" Target="htpp://www.eurecom.fr/" TargetMode="Externa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3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  <p:sldLayoutId id="2147485687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.docx"/><Relationship Id="rId4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geovocab.or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data.ignf.fr/def/ingf" TargetMode="External"/><Relationship Id="rId5" Type="http://schemas.openxmlformats.org/officeDocument/2006/relationships/hyperlink" Target="http://data.ign.fr/id/ignf/crs/NTFLAMB2E" TargetMode="External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ksw/lime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data.ign.fr/id/geofla/commune/65032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iki.dbpedia.org/Dataset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ata.uk.gov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hyperlink" Target="http://data-gov.tw.rpi.edu/demo/stable/white-house-visitor/search.php" TargetMode="External"/><Relationship Id="rId12" Type="http://schemas.openxmlformats.org/officeDocument/2006/relationships/hyperlink" Target="http://data-gov.tw.rpi.edu/demo/linked/aidviz-1554-10030.html" TargetMode="External"/><Relationship Id="rId13" Type="http://schemas.openxmlformats.org/officeDocument/2006/relationships/hyperlink" Target="http://www.fourmisante.com/" TargetMode="External"/><Relationship Id="rId14" Type="http://schemas.openxmlformats.org/officeDocument/2006/relationships/hyperlink" Target="http://www.mavillevueduciel.com/" TargetMode="External"/><Relationship Id="rId15" Type="http://schemas.openxmlformats.org/officeDocument/2006/relationships/hyperlink" Target="http://www.homengo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uskcrimestats.com/" TargetMode="External"/><Relationship Id="rId4" Type="http://schemas.openxmlformats.org/officeDocument/2006/relationships/hyperlink" Target="http://www.ekbatrop.com/ukpharmacy" TargetMode="External"/><Relationship Id="rId5" Type="http://schemas.openxmlformats.org/officeDocument/2006/relationships/hyperlink" Target="http://www.numberhood.net/" TargetMode="External"/><Relationship Id="rId6" Type="http://schemas.openxmlformats.org/officeDocument/2006/relationships/hyperlink" Target="http://busitlondon.co.uk/" TargetMode="External"/><Relationship Id="rId7" Type="http://schemas.openxmlformats.org/officeDocument/2006/relationships/hyperlink" Target="http://ukschoolfinder.com/" TargetMode="External"/><Relationship Id="rId8" Type="http://schemas.openxmlformats.org/officeDocument/2006/relationships/hyperlink" Target="http://where-can-i-live.com/" TargetMode="External"/><Relationship Id="rId9" Type="http://schemas.openxmlformats.org/officeDocument/2006/relationships/hyperlink" Target="http://opendatacommunities.org/" TargetMode="External"/><Relationship Id="rId10" Type="http://schemas.openxmlformats.org/officeDocument/2006/relationships/hyperlink" Target="http://flyontime.u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sail.mit.edu/2005/ajar/release/tabulator/0.8/tab.html" TargetMode="External"/><Relationship Id="rId4" Type="http://schemas.openxmlformats.org/officeDocument/2006/relationships/hyperlink" Target="http://ode.openlinksw.com/" TargetMode="External"/><Relationship Id="rId5" Type="http://schemas.openxmlformats.org/officeDocument/2006/relationships/hyperlink" Target="https://developers.facebook.com/docs/reference/api/" TargetMode="External"/><Relationship Id="rId6" Type="http://schemas.openxmlformats.org/officeDocument/2006/relationships/hyperlink" Target="http://www.w3.org/2001/11/Isaviz" TargetMode="External"/><Relationship Id="rId7" Type="http://schemas.openxmlformats.org/officeDocument/2006/relationships/hyperlink" Target="http://aksw.org/Projects/CubeViz.html" TargetMode="External"/><Relationship Id="rId8" Type="http://schemas.openxmlformats.org/officeDocument/2006/relationships/hyperlink" Target="http://wheredoesmymoneygo.org/" TargetMode="External"/><Relationship Id="rId9" Type="http://schemas.openxmlformats.org/officeDocument/2006/relationships/hyperlink" Target="http://logd.tw.rpi.edu/demo/international_dataset_catalog_search" TargetMode="External"/><Relationship Id="rId10" Type="http://schemas.openxmlformats.org/officeDocument/2006/relationships/hyperlink" Target="http://www.jenitennison.com/blog/node/12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-958.ibm.com/software/analytics/manyeyes/" TargetMode="External"/><Relationship Id="rId4" Type="http://schemas.openxmlformats.org/officeDocument/2006/relationships/hyperlink" Target="http://d3js.org/" TargetMode="External"/><Relationship Id="rId5" Type="http://schemas.openxmlformats.org/officeDocument/2006/relationships/hyperlink" Target="https://developers.google.com/chart/interactive/docs/reference" TargetMode="External"/><Relationship Id="rId6" Type="http://schemas.openxmlformats.org/officeDocument/2006/relationships/hyperlink" Target="http://www.data-publica.com/content/api/" TargetMode="External"/><Relationship Id="rId7" Type="http://schemas.openxmlformats.org/officeDocument/2006/relationships/hyperlink" Target="https://api.ign.fr/geoportail/api/doc/fr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google.com/p/choosel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google.com/p/rdf-spark" TargetMode="External"/><Relationship Id="rId4" Type="http://schemas.openxmlformats.org/officeDocument/2006/relationships/hyperlink" Target="http://code.google.com/p/linked-data-api/wiki/Specification" TargetMode="External"/><Relationship Id="rId5" Type="http://schemas.openxmlformats.org/officeDocument/2006/relationships/hyperlink" Target="http://wiki.gephi.org/index.php/SemanticWebImport" TargetMode="External"/><Relationship Id="rId6" Type="http://schemas.openxmlformats.org/officeDocument/2006/relationships/hyperlink" Target="https://github.com/AKSW/SpatialSemanticBrowsingWidgets" TargetMode="External"/><Relationship Id="rId7" Type="http://schemas.openxmlformats.org/officeDocument/2006/relationships/hyperlink" Target="https://code.google.com/p/sgvizler/" TargetMode="External"/><Relationship Id="rId8" Type="http://schemas.openxmlformats.org/officeDocument/2006/relationships/hyperlink" Target="http://alangrafu.github.io/visualbox/" TargetMode="External"/><Relationship Id="rId9" Type="http://schemas.openxmlformats.org/officeDocument/2006/relationships/hyperlink" Target="http://oegdev.dia.fi.upm.es/projects/map4rdf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2005/04/fresnel-info/manua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datacommunities.org/id/county-council/hampshire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publicspending.medialab.ntua.gr/en/toppayersday.php" TargetMode="External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sforeurope.eu/" TargetMode="External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GeoRDFviz/" TargetMode="External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e-culture.multimedian.nl/ns/interface/" TargetMode="External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yvandenbussche/sparqles/blob/master/endpoints.json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ata.lirmm.fr/ontologies/chart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rdfViz/apps/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lov.okfn.org/dataset/lov/" TargetMode="External"/><Relationship Id="rId4" Type="http://schemas.openxmlformats.org/officeDocument/2006/relationships/hyperlink" Target="http://lov.okfn.org/endpoint/lov" TargetMode="External"/><Relationship Id="rId5" Type="http://schemas.openxmlformats.org/officeDocument/2006/relationships/hyperlink" Target="http://lov.okfn.org/dataset/lov/search" TargetMode="External"/><Relationship Id="rId6" Type="http://schemas.openxmlformats.org/officeDocument/2006/relationships/hyperlink" Target="http://lov.okfn.org/endpoint/lov_aggregator" TargetMode="External"/><Relationship Id="rId7" Type="http://schemas.openxmlformats.org/officeDocument/2006/relationships/hyperlink" Target="http://lov.okfn.org/dataset/lov/bot" TargetMode="External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iencedirect.com/science/article/pii/S157082681100076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versions/2014-08-30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d-cloud.net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prefix.cc/" TargetMode="External"/><Relationship Id="rId4" Type="http://schemas.openxmlformats.org/officeDocument/2006/relationships/hyperlink" Target="http://prefix.cc/about/api" TargetMode="External"/><Relationship Id="rId5" Type="http://schemas.openxmlformats.org/officeDocument/2006/relationships/hyperlink" Target="http://prefix.cc/reverse" TargetMode="External"/><Relationship Id="rId6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mementoweb.org/guide/rfc/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w3.org/TR/ld-bp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6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sources.esri.com/help/9.3/arcgisserver/apis/rest/pc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Government </a:t>
            </a:r>
            <a:r>
              <a:rPr lang="en-US" sz="3400" dirty="0" smtClean="0"/>
              <a:t>Linked Data </a:t>
            </a:r>
            <a:r>
              <a:rPr lang="en-US" sz="3400" dirty="0" smtClean="0"/>
              <a:t>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0758" y="3426181"/>
            <a:ext cx="4653730" cy="294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77078"/>
            <a:ext cx="2508676" cy="21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 smtClean="0"/>
              <a:t>Tooling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Circé</a:t>
            </a:r>
            <a:r>
              <a:rPr lang="en-US" sz="2400" dirty="0" smtClean="0"/>
              <a:t>: A Converter Software from IGN</a:t>
            </a:r>
          </a:p>
          <a:p>
            <a:pPr lvl="1"/>
            <a:r>
              <a:rPr lang="en-US" sz="2000" dirty="0" smtClean="0"/>
              <a:t>Allows conversion between some France CRSs to WGS84</a:t>
            </a:r>
          </a:p>
          <a:p>
            <a:pPr lvl="1"/>
            <a:r>
              <a:rPr lang="en-US" sz="2000" dirty="0" smtClean="0"/>
              <a:t>Closed Source, No open </a:t>
            </a:r>
            <a:r>
              <a:rPr lang="en-US" sz="2000" dirty="0" smtClean="0"/>
              <a:t>service</a:t>
            </a:r>
          </a:p>
          <a:p>
            <a:r>
              <a:rPr lang="en-US" sz="2400" dirty="0" smtClean="0"/>
              <a:t>Existing Web tools (e.g., </a:t>
            </a:r>
            <a:r>
              <a:rPr lang="en-US" sz="2400" dirty="0" smtClean="0">
                <a:hlinkClick r:id="rId4"/>
              </a:rPr>
              <a:t>world coordinate converter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No open service, closed source</a:t>
            </a:r>
          </a:p>
          <a:p>
            <a:pPr lvl="1"/>
            <a:r>
              <a:rPr lang="en-US" sz="2000" dirty="0" smtClean="0"/>
              <a:t>Converting algorithms don’t usually map to any national mapping authority.</a:t>
            </a:r>
            <a:endParaRPr lang="en-US" dirty="0" smtClean="0"/>
          </a:p>
          <a:p>
            <a:r>
              <a:rPr lang="en-US" sz="2400" dirty="0" smtClean="0"/>
              <a:t>Contribution: a web based </a:t>
            </a:r>
            <a:r>
              <a:rPr lang="en-US" sz="2400" dirty="0"/>
              <a:t>service to perform conversion between various CRSs. </a:t>
            </a:r>
            <a:endParaRPr lang="en-US" sz="2400" dirty="0" smtClean="0"/>
          </a:p>
          <a:p>
            <a:pPr lvl="1"/>
            <a:r>
              <a:rPr lang="en-US" sz="2000" dirty="0"/>
              <a:t>The integration of such a converter can ease the process of the </a:t>
            </a:r>
            <a:r>
              <a:rPr lang="en-US" sz="2000" dirty="0" smtClean="0"/>
              <a:t>publishing different </a:t>
            </a:r>
            <a:r>
              <a:rPr lang="en-US" sz="2000" dirty="0"/>
              <a:t>types of geometries on the web regardless of their </a:t>
            </a:r>
            <a:r>
              <a:rPr lang="en-US" sz="2000" dirty="0" smtClean="0"/>
              <a:t>Coordinates systems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REST converter service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8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679197"/>
              </p:ext>
            </p:extLst>
          </p:nvPr>
        </p:nvGraphicFramePr>
        <p:xfrm>
          <a:off x="611560" y="1125538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 descr="UIconver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75" y="3887812"/>
            <a:ext cx="5194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367358"/>
          </a:xfrm>
        </p:spPr>
        <p:txBody>
          <a:bodyPr/>
          <a:lstStyle/>
          <a:p>
            <a:r>
              <a:rPr lang="es-ES" dirty="0"/>
              <a:t>WGS 84 </a:t>
            </a:r>
            <a:r>
              <a:rPr lang="es-ES" dirty="0" smtClean="0"/>
              <a:t>&lt;–&gt; </a:t>
            </a:r>
            <a:r>
              <a:rPr lang="es-ES" dirty="0"/>
              <a:t>Lambert 93 </a:t>
            </a:r>
            <a:r>
              <a:rPr lang="es-ES" dirty="0" err="1" smtClean="0"/>
              <a:t>Algorithms</a:t>
            </a:r>
            <a:endParaRPr lang="es-ES" dirty="0" smtClean="0"/>
          </a:p>
          <a:p>
            <a:endParaRPr lang="es-ES" dirty="0"/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5668563"/>
              </p:ext>
            </p:extLst>
          </p:nvPr>
        </p:nvGraphicFramePr>
        <p:xfrm>
          <a:off x="323850" y="1798555"/>
          <a:ext cx="8296667" cy="424801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612966"/>
                <a:gridCol w="1612966"/>
                <a:gridCol w="1556185"/>
                <a:gridCol w="144309"/>
                <a:gridCol w="1612966"/>
                <a:gridCol w="144309"/>
                <a:gridCol w="1612966"/>
              </a:tblGrid>
              <a:tr h="213394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Conversion from WGS 84 to Lambert 93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339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Tools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Input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Output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62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Latitude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Longitude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X (m)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Y (m)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906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Geo Converter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43.700594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7.277959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1044752.61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6298403.61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337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err="1">
                          <a:effectLst/>
                        </a:rPr>
                        <a:t>Circé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1044752.20</a:t>
                      </a:r>
                      <a:endParaRPr lang="en-US" sz="17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6298404.17</a:t>
                      </a:r>
                      <a:endParaRPr lang="en-US" sz="17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3186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twcc.free.fr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1044752.61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6298403.61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13394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Conversion from Lambert 93 to WGS 84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339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Tools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Input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Output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62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X (m)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Y (m)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Latitude (DD)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Longitude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95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Geo Converter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1044752.61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6298403.61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43.700594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7.277959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22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Circé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7575D1"/>
                          </a:solidFill>
                          <a:effectLst/>
                        </a:rPr>
                        <a:t>43.700589</a:t>
                      </a:r>
                      <a:endParaRPr lang="en-US" sz="1700" dirty="0">
                        <a:solidFill>
                          <a:srgbClr val="7575D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7575D1"/>
                          </a:solidFill>
                          <a:effectLst/>
                        </a:rPr>
                        <a:t>7.277964</a:t>
                      </a:r>
                      <a:endParaRPr lang="en-US" sz="1700" dirty="0">
                        <a:solidFill>
                          <a:srgbClr val="7575D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97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twcc.free.fr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43.700594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7.277959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41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367358"/>
          </a:xfrm>
        </p:spPr>
        <p:txBody>
          <a:bodyPr/>
          <a:lstStyle/>
          <a:p>
            <a:r>
              <a:rPr lang="es-ES" dirty="0"/>
              <a:t>WGS 84 </a:t>
            </a:r>
            <a:r>
              <a:rPr lang="es-ES" dirty="0" smtClean="0"/>
              <a:t>&lt;–&gt; UTM </a:t>
            </a:r>
            <a:r>
              <a:rPr lang="es-ES" dirty="0" err="1" smtClean="0"/>
              <a:t>Algorithms</a:t>
            </a:r>
            <a:endParaRPr lang="es-ES" dirty="0" smtClean="0"/>
          </a:p>
          <a:p>
            <a:endParaRPr lang="es-ES" dirty="0"/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703068"/>
              </p:ext>
            </p:extLst>
          </p:nvPr>
        </p:nvGraphicFramePr>
        <p:xfrm>
          <a:off x="466725" y="1916113"/>
          <a:ext cx="8131175" cy="423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Documento" r:id="rId3" imgW="5575300" imgH="3149600" progId="Word.Document.12">
                  <p:embed/>
                </p:oleObj>
              </mc:Choice>
              <mc:Fallback>
                <p:oleObj name="Documento" r:id="rId3" imgW="5575300" imgH="314960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1916113"/>
                        <a:ext cx="8131175" cy="423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4285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(1/2)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Eurostile LT Std" charset="0"/>
              </a:rPr>
              <a:t>Authority list of terms (e.g. Foursquare)</a:t>
            </a:r>
          </a:p>
          <a:p>
            <a:pPr lvl="1"/>
            <a:r>
              <a:rPr lang="en-US">
                <a:latin typeface="Eurostile LT Std" charset="0"/>
              </a:rPr>
              <a:t>Less structured</a:t>
            </a:r>
            <a:endParaRPr lang="en-US">
              <a:latin typeface="Courier New" charset="0"/>
              <a:cs typeface="Courier New" charset="0"/>
            </a:endParaRPr>
          </a:p>
          <a:p>
            <a:pPr lvl="1"/>
            <a:r>
              <a:rPr lang="en-US">
                <a:latin typeface="Eurostile LT Std" charset="0"/>
              </a:rPr>
              <a:t>Represent categories of Points of Interest (POIs)</a:t>
            </a:r>
            <a:endParaRPr lang="en-US" sz="1800">
              <a:latin typeface="Eurostile LT Std" charset="0"/>
            </a:endParaRPr>
          </a:p>
          <a:p>
            <a:pPr lvl="1"/>
            <a:r>
              <a:rPr lang="en-US">
                <a:latin typeface="Eurostile LT Std" charset="0"/>
              </a:rPr>
              <a:t>Typically, one type as an API answer</a:t>
            </a:r>
          </a:p>
          <a:p>
            <a:pPr lvl="1"/>
            <a:r>
              <a:rPr lang="en-US">
                <a:latin typeface="Eurostile LT Std" charset="0"/>
              </a:rPr>
              <a:t>Need to express the semantics of the terms</a:t>
            </a:r>
            <a:endParaRPr lang="en-US" sz="2800">
              <a:latin typeface="Eurostile LT Std" charset="0"/>
            </a:endParaRPr>
          </a:p>
          <a:p>
            <a:r>
              <a:rPr lang="en-US">
                <a:latin typeface="Eurostile LT Std" charset="0"/>
              </a:rPr>
              <a:t>SKOS Categories (e.g. GeoNames) </a:t>
            </a:r>
          </a:p>
          <a:p>
            <a:pPr lvl="1"/>
            <a:r>
              <a:rPr lang="en-US">
                <a:latin typeface="Eurostile LT Std" charset="0"/>
              </a:rPr>
              <a:t>Classes are </a:t>
            </a:r>
            <a:r>
              <a:rPr lang="en-US">
                <a:latin typeface="Courier New" charset="0"/>
                <a:cs typeface="Courier New" charset="0"/>
              </a:rPr>
              <a:t>skos:conceptScheme</a:t>
            </a:r>
          </a:p>
          <a:p>
            <a:pPr lvl="1"/>
            <a:r>
              <a:rPr lang="en-US">
                <a:latin typeface="Eurostile LT Std" charset="0"/>
              </a:rPr>
              <a:t>Codes are </a:t>
            </a:r>
            <a:r>
              <a:rPr lang="en-US">
                <a:latin typeface="Courier New" charset="0"/>
                <a:cs typeface="Courier New" charset="0"/>
              </a:rPr>
              <a:t>skos:Concept </a:t>
            </a:r>
          </a:p>
          <a:p>
            <a:pPr lvl="1"/>
            <a:r>
              <a:rPr lang="en-US">
                <a:latin typeface="Eurostile LT Std" charset="0"/>
              </a:rPr>
              <a:t>Few classes … BUT many codes</a:t>
            </a:r>
            <a:endParaRPr lang="en-US" sz="2800">
              <a:latin typeface="Eurostile LT Std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1D3A0624-77EF-4B4E-A967-B9FF88D4F974}" type="slidenum">
              <a:rPr lang="en-US">
                <a:solidFill>
                  <a:schemeClr val="bg2"/>
                </a:solidFill>
              </a:rPr>
              <a:pPr eaLnBrk="1" hangingPunct="1"/>
              <a:t>14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7415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5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(2/2)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6538" y="1143000"/>
            <a:ext cx="8642350" cy="4949825"/>
          </a:xfrm>
        </p:spPr>
        <p:txBody>
          <a:bodyPr/>
          <a:lstStyle/>
          <a:p>
            <a:r>
              <a:rPr lang="en-US" sz="2700">
                <a:latin typeface="Eurostile LT Std" charset="0"/>
              </a:rPr>
              <a:t>Domain specific ontologies</a:t>
            </a:r>
          </a:p>
          <a:p>
            <a:pPr lvl="1"/>
            <a:r>
              <a:rPr lang="en-US">
                <a:latin typeface="Eurostile LT Std" charset="0"/>
              </a:rPr>
              <a:t>One ontology per subdomain</a:t>
            </a:r>
            <a:br>
              <a:rPr lang="en-US">
                <a:latin typeface="Eurostile LT Std" charset="0"/>
              </a:rPr>
            </a:br>
            <a:r>
              <a:rPr lang="en-US">
                <a:latin typeface="Eurostile LT Std" charset="0"/>
              </a:rPr>
              <a:t>(transport, administrative unit, hydrography, etc.)</a:t>
            </a:r>
          </a:p>
          <a:p>
            <a:pPr lvl="1"/>
            <a:r>
              <a:rPr lang="en-US">
                <a:latin typeface="Eurostile LT Std" charset="0"/>
              </a:rPr>
              <a:t>Interconnected ontologies</a:t>
            </a:r>
            <a:br>
              <a:rPr lang="en-US">
                <a:latin typeface="Eurostile LT Std" charset="0"/>
              </a:rPr>
            </a:br>
            <a:r>
              <a:rPr lang="en-US">
                <a:latin typeface="Eurostile LT Std" charset="0"/>
              </a:rPr>
              <a:t>(by explicit semantic e.g. </a:t>
            </a:r>
            <a:r>
              <a:rPr lang="en-US">
                <a:latin typeface="Courier New" charset="0"/>
                <a:cs typeface="Courier New" charset="0"/>
              </a:rPr>
              <a:t>owl:imports</a:t>
            </a:r>
            <a:r>
              <a:rPr lang="en-US">
                <a:latin typeface="Eurostile LT Std" charset="0"/>
              </a:rPr>
              <a:t>)</a:t>
            </a:r>
          </a:p>
          <a:p>
            <a:pPr lvl="1"/>
            <a:r>
              <a:rPr lang="en-US">
                <a:latin typeface="Eurostile LT Std" charset="0"/>
              </a:rPr>
              <a:t>UK (OS) – ES (GeoLinkedData)</a:t>
            </a:r>
            <a:endParaRPr lang="en-US" sz="2800">
              <a:latin typeface="Eurostile LT Std" charset="0"/>
            </a:endParaRPr>
          </a:p>
          <a:p>
            <a:r>
              <a:rPr lang="en-US" sz="2700">
                <a:latin typeface="Eurostile LT Std" charset="0"/>
              </a:rPr>
              <a:t>Some richer ontologies created by </a:t>
            </a:r>
            <a:br>
              <a:rPr lang="en-US" sz="2700">
                <a:latin typeface="Eurostile LT Std" charset="0"/>
              </a:rPr>
            </a:br>
            <a:r>
              <a:rPr lang="en-US" sz="2700">
                <a:latin typeface="Eurostile LT Std" charset="0"/>
              </a:rPr>
              <a:t>(semi-)automatic tools / NLP</a:t>
            </a:r>
          </a:p>
          <a:p>
            <a:pPr lvl="1"/>
            <a:r>
              <a:rPr lang="en-US">
                <a:latin typeface="Eurostile LT Std" charset="0"/>
              </a:rPr>
              <a:t>Deeper taxonomy to structure the ontology</a:t>
            </a:r>
          </a:p>
          <a:p>
            <a:pPr lvl="1"/>
            <a:r>
              <a:rPr lang="en-US" b="1">
                <a:latin typeface="Eurostile LT Std" charset="0"/>
              </a:rPr>
              <a:t>LinkedGeoData:</a:t>
            </a:r>
            <a:r>
              <a:rPr lang="en-US">
                <a:latin typeface="Eurostile LT Std" charset="0"/>
              </a:rPr>
              <a:t> 16 high-level classes, 1294 classes</a:t>
            </a:r>
          </a:p>
          <a:p>
            <a:pPr lvl="1"/>
            <a:r>
              <a:rPr lang="en-US" b="1">
                <a:latin typeface="Eurostile LT Std" charset="0"/>
              </a:rPr>
              <a:t>GeOnto:</a:t>
            </a:r>
            <a:r>
              <a:rPr lang="en-US" b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>
                <a:latin typeface="Eurostile LT Std" charset="0"/>
              </a:rPr>
              <a:t>2 high-level classes, 783 classes in total</a:t>
            </a:r>
          </a:p>
        </p:txBody>
      </p:sp>
      <p:sp>
        <p:nvSpPr>
          <p:cNvPr id="18436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8437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9C3B4C2F-ECC0-AD44-8703-67C48C3F4E77}" type="slidenum">
              <a:rPr lang="en-US">
                <a:solidFill>
                  <a:schemeClr val="bg2"/>
                </a:solidFill>
              </a:rPr>
              <a:pPr eaLnBrk="1" hangingPunct="1"/>
              <a:t>15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8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5329237"/>
          </a:xfrm>
        </p:spPr>
        <p:txBody>
          <a:bodyPr/>
          <a:lstStyle/>
          <a:p>
            <a:r>
              <a:rPr lang="en-US" sz="2400">
                <a:latin typeface="Eurostile LT Std" charset="0"/>
              </a:rPr>
              <a:t>Point (lat/long) </a:t>
            </a:r>
          </a:p>
          <a:p>
            <a:pPr lvl="1"/>
            <a:r>
              <a:rPr lang="en-US" sz="2000">
                <a:latin typeface="Eurostile LT Std" charset="0"/>
              </a:rPr>
              <a:t>WGS 84 vocabulary described by W3C</a:t>
            </a:r>
            <a:endParaRPr lang="en-US" sz="2000">
              <a:latin typeface="Courier New" charset="0"/>
              <a:cs typeface="Courier New" charset="0"/>
            </a:endParaRPr>
          </a:p>
          <a:p>
            <a:r>
              <a:rPr lang="en-US" sz="2400">
                <a:latin typeface="Eurostile LT Std" charset="0"/>
              </a:rPr>
              <a:t>Rectangle (</a:t>
            </a:r>
            <a:r>
              <a:rPr lang="ja-JP" altLang="en-US" sz="2400">
                <a:latin typeface="Eurostile LT Std" charset="0"/>
              </a:rPr>
              <a:t>“</a:t>
            </a:r>
            <a:r>
              <a:rPr lang="en-US" sz="2400">
                <a:latin typeface="Eurostile LT Std" charset="0"/>
              </a:rPr>
              <a:t>bounding box</a:t>
            </a:r>
            <a:r>
              <a:rPr lang="ja-JP" altLang="en-US" sz="2400">
                <a:latin typeface="Eurostile LT Std" charset="0"/>
              </a:rPr>
              <a:t>”</a:t>
            </a:r>
            <a:r>
              <a:rPr lang="en-US" sz="2400">
                <a:latin typeface="Eurostile LT Std" charset="0"/>
              </a:rPr>
              <a:t>) </a:t>
            </a:r>
          </a:p>
          <a:p>
            <a:pPr lvl="1"/>
            <a:r>
              <a:rPr lang="en-US" sz="2000">
                <a:latin typeface="Eurostile LT Std" charset="0"/>
              </a:rPr>
              <a:t>Geopolitical Vocabulary (FAO)</a:t>
            </a:r>
          </a:p>
          <a:p>
            <a:r>
              <a:rPr lang="en-US" sz="2400">
                <a:latin typeface="Eurostile LT Std" charset="0"/>
              </a:rPr>
              <a:t>Points in a List </a:t>
            </a:r>
          </a:p>
          <a:p>
            <a:pPr lvl="1"/>
            <a:r>
              <a:rPr lang="en-US" sz="2000">
                <a:latin typeface="Eurostile LT Std" charset="0"/>
              </a:rPr>
              <a:t>Sequence of points (LinkedGeoData)</a:t>
            </a:r>
          </a:p>
          <a:p>
            <a:pPr lvl="1"/>
            <a:r>
              <a:rPr lang="en-US" sz="2000">
                <a:latin typeface="Eurostile LT Std" charset="0"/>
              </a:rPr>
              <a:t>An object is </a:t>
            </a:r>
            <a:r>
              <a:rPr lang="ja-JP" altLang="en-US" sz="2000">
                <a:latin typeface="Eurostile LT Std" charset="0"/>
              </a:rPr>
              <a:t>“</a:t>
            </a:r>
            <a:r>
              <a:rPr lang="en-US" sz="2000" i="1">
                <a:latin typeface="Eurostile LT Std" charset="0"/>
              </a:rPr>
              <a:t>formedBy</a:t>
            </a:r>
            <a:r>
              <a:rPr lang="ja-JP" altLang="en-US" sz="2000">
                <a:latin typeface="Eurostile LT Std" charset="0"/>
              </a:rPr>
              <a:t>”</a:t>
            </a:r>
            <a:r>
              <a:rPr lang="en-US" sz="2000">
                <a:latin typeface="Eurostile LT Std" charset="0"/>
              </a:rPr>
              <a:t> a ListOfPoints (GeoLinkedData.es)</a:t>
            </a:r>
          </a:p>
          <a:p>
            <a:r>
              <a:rPr lang="en-US" sz="2400">
                <a:latin typeface="Eurostile LT Std" charset="0"/>
              </a:rPr>
              <a:t>Literals (GML datatype in RDF)</a:t>
            </a:r>
            <a:endParaRPr lang="en-US" sz="2000">
              <a:latin typeface="Eurostile LT Std" charset="0"/>
            </a:endParaRPr>
          </a:p>
          <a:p>
            <a:pPr lvl="1"/>
            <a:r>
              <a:rPr lang="en-US" sz="2000">
                <a:latin typeface="Eurostile LT Std" charset="0"/>
              </a:rPr>
              <a:t>Ordnance Survey (UK)</a:t>
            </a:r>
          </a:p>
          <a:p>
            <a:r>
              <a:rPr lang="en-US" sz="2400">
                <a:latin typeface="Eurostile LT Std" charset="0"/>
              </a:rPr>
              <a:t>More structured representation of complex geometry</a:t>
            </a:r>
          </a:p>
          <a:p>
            <a:pPr lvl="1"/>
            <a:r>
              <a:rPr lang="en-US" sz="2000">
                <a:latin typeface="Eurostile LT Std" charset="0"/>
              </a:rPr>
              <a:t>NeoGeo Vocabulary (GeoVocamp), </a:t>
            </a:r>
            <a:r>
              <a:rPr lang="en-US" sz="2000" b="1">
                <a:latin typeface="Eurostile LT Std" charset="0"/>
                <a:hlinkClick r:id="rId3"/>
              </a:rPr>
              <a:t>http://geovocab.org/</a:t>
            </a:r>
            <a:endParaRPr lang="en-US" sz="2000" b="1">
              <a:latin typeface="Eurostile LT Std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Geometry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372F6602-9E26-924C-BE5C-2958AA2AD466}" type="slidenum">
              <a:rPr lang="en-US">
                <a:solidFill>
                  <a:schemeClr val="bg2"/>
                </a:solidFill>
              </a:rPr>
              <a:pPr eaLnBrk="1" hangingPunct="1"/>
              <a:t>16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Reusing Existing Ontologies (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43000"/>
            <a:ext cx="8642350" cy="4786313"/>
          </a:xfrm>
        </p:spPr>
        <p:txBody>
          <a:bodyPr/>
          <a:lstStyle/>
          <a:p>
            <a:r>
              <a:rPr lang="en-US">
                <a:latin typeface="Eurostile LT Std" charset="0"/>
              </a:rPr>
              <a:t>Ontology for geographic objects (POI)</a:t>
            </a:r>
          </a:p>
          <a:p>
            <a:pPr lvl="1"/>
            <a:r>
              <a:rPr lang="en-US">
                <a:latin typeface="Eurostile LT Std" charset="0"/>
              </a:rPr>
              <a:t>Output of a French (ANR) research project</a:t>
            </a:r>
          </a:p>
          <a:p>
            <a:pPr lvl="1"/>
            <a:r>
              <a:rPr lang="en-US">
                <a:latin typeface="Eurostile LT Std" charset="0"/>
              </a:rPr>
              <a:t>Obtained from NLP tools</a:t>
            </a:r>
          </a:p>
          <a:p>
            <a:r>
              <a:rPr lang="en-US">
                <a:latin typeface="Eurostile LT Std" charset="0"/>
              </a:rPr>
              <a:t>Classes in French</a:t>
            </a:r>
          </a:p>
          <a:p>
            <a:pPr lvl="1"/>
            <a:r>
              <a:rPr lang="en-US">
                <a:latin typeface="Courier New" charset="0"/>
                <a:cs typeface="Courier New" charset="0"/>
              </a:rPr>
              <a:t>rdfs:labels</a:t>
            </a:r>
            <a:r>
              <a:rPr lang="en-US">
                <a:latin typeface="Eurostile LT Std" charset="0"/>
              </a:rPr>
              <a:t> in FR &amp; EN</a:t>
            </a:r>
          </a:p>
          <a:p>
            <a:pPr lvl="1"/>
            <a:r>
              <a:rPr lang="en-US">
                <a:latin typeface="Eurostile LT Std" charset="0"/>
              </a:rPr>
              <a:t>No </a:t>
            </a:r>
            <a:r>
              <a:rPr lang="en-US">
                <a:latin typeface="Courier New" charset="0"/>
                <a:cs typeface="Courier New" charset="0"/>
              </a:rPr>
              <a:t>rdfs:comments</a:t>
            </a:r>
          </a:p>
          <a:p>
            <a:pPr lvl="1"/>
            <a:r>
              <a:rPr lang="en-US">
                <a:latin typeface="Eurostile LT Std" charset="0"/>
              </a:rPr>
              <a:t>Few </a:t>
            </a:r>
            <a:r>
              <a:rPr lang="en-US">
                <a:latin typeface="Courier New" charset="0"/>
                <a:cs typeface="Courier New" charset="0"/>
              </a:rPr>
              <a:t>owl:ObjectProperty</a:t>
            </a:r>
          </a:p>
          <a:p>
            <a:pPr lvl="1"/>
            <a:r>
              <a:rPr lang="en-US">
                <a:latin typeface="Eurostile LT Std" charset="0"/>
              </a:rPr>
              <a:t>783 classes</a:t>
            </a:r>
          </a:p>
          <a:p>
            <a:r>
              <a:rPr lang="en-US">
                <a:latin typeface="Eurostile LT Std" charset="0"/>
              </a:rPr>
              <a:t>Overlap with other vocabs</a:t>
            </a:r>
          </a:p>
          <a:p>
            <a:pPr lvl="1"/>
            <a:r>
              <a:rPr lang="en-US">
                <a:latin typeface="Eurostile LT Std" charset="0"/>
              </a:rPr>
              <a:t>Need for alignment</a:t>
            </a: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500313"/>
            <a:ext cx="32146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D900B311-B752-194F-A142-0EAA3AACDF3A}" type="slidenum">
              <a:rPr lang="en-US">
                <a:solidFill>
                  <a:schemeClr val="bg2"/>
                </a:solidFill>
              </a:rPr>
              <a:pPr eaLnBrk="1" hangingPunct="1"/>
              <a:t>17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Methodology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71563"/>
            <a:ext cx="8642350" cy="5000625"/>
          </a:xfrm>
        </p:spPr>
        <p:txBody>
          <a:bodyPr/>
          <a:lstStyle/>
          <a:p>
            <a:r>
              <a:rPr lang="en-US" sz="2400" dirty="0">
                <a:latin typeface="Eurostile LT Std" charset="0"/>
              </a:rPr>
              <a:t>Alignment of </a:t>
            </a:r>
            <a:r>
              <a:rPr lang="en-US" sz="2400" dirty="0" err="1">
                <a:latin typeface="Eurostile LT Std" charset="0"/>
              </a:rPr>
              <a:t>GeOnto</a:t>
            </a:r>
            <a:r>
              <a:rPr lang="en-US" sz="2400" dirty="0">
                <a:latin typeface="Eurostile LT Std" charset="0"/>
              </a:rPr>
              <a:t> with 4 ontologies </a:t>
            </a:r>
            <a:br>
              <a:rPr lang="en-US" sz="2400" dirty="0">
                <a:latin typeface="Eurostile LT Std" charset="0"/>
              </a:rPr>
            </a:br>
            <a:r>
              <a:rPr lang="en-US" sz="2400" dirty="0">
                <a:latin typeface="Eurostile LT Std" charset="0"/>
              </a:rPr>
              <a:t>and 2 more simple taxonomies</a:t>
            </a:r>
          </a:p>
          <a:p>
            <a:pPr lvl="1"/>
            <a:r>
              <a:rPr lang="en-US" sz="2000" dirty="0">
                <a:latin typeface="Eurostile LT Std" charset="0"/>
              </a:rPr>
              <a:t>LGD, </a:t>
            </a:r>
            <a:r>
              <a:rPr lang="en-US" sz="2000" dirty="0" err="1">
                <a:latin typeface="Eurostile LT Std" charset="0"/>
              </a:rPr>
              <a:t>DBpedia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Schema.org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GeoNames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Foursquare, Google Places</a:t>
            </a:r>
          </a:p>
          <a:p>
            <a:r>
              <a:rPr lang="en-US" sz="2400" dirty="0">
                <a:latin typeface="Eurostile LT Std" charset="0"/>
              </a:rPr>
              <a:t>Goal: finding </a:t>
            </a:r>
            <a:r>
              <a:rPr lang="en-US" sz="2400" dirty="0" err="1">
                <a:latin typeface="Courier New" charset="0"/>
                <a:cs typeface="Courier New" charset="0"/>
              </a:rPr>
              <a:t>owl:equivalentClass</a:t>
            </a:r>
            <a:endParaRPr lang="en-US" sz="24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Tool :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Silk framework</a:t>
            </a:r>
            <a:endParaRPr lang="en-US" sz="20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Metrics : </a:t>
            </a:r>
            <a:r>
              <a:rPr lang="en-US" sz="2000" dirty="0" err="1">
                <a:latin typeface="Courier New" charset="0"/>
                <a:cs typeface="Courier New" charset="0"/>
              </a:rPr>
              <a:t>LevenshteinDistance</a:t>
            </a:r>
            <a:r>
              <a:rPr lang="en-US" sz="2000" dirty="0">
                <a:latin typeface="Courier New" charset="0"/>
                <a:cs typeface="Courier New" charset="0"/>
              </a:rPr>
              <a:t>, </a:t>
            </a:r>
            <a:r>
              <a:rPr lang="en-US" sz="2000" dirty="0" err="1">
                <a:latin typeface="Courier New" charset="0"/>
                <a:cs typeface="Courier New" charset="0"/>
              </a:rPr>
              <a:t>Jaro</a:t>
            </a:r>
            <a:r>
              <a:rPr lang="en-US" sz="2000" dirty="0">
                <a:latin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sz="2000" dirty="0">
                <a:latin typeface="Eurostile LT Std" charset="0"/>
              </a:rPr>
              <a:t>Labels : @en des classes</a:t>
            </a:r>
          </a:p>
          <a:p>
            <a:pPr lvl="1"/>
            <a:r>
              <a:rPr lang="en-US" sz="2000" dirty="0">
                <a:latin typeface="Eurostile LT Std" charset="0"/>
              </a:rPr>
              <a:t>Aggregation Function: Mean</a:t>
            </a:r>
          </a:p>
          <a:p>
            <a:r>
              <a:rPr lang="en-US" sz="2400" dirty="0">
                <a:latin typeface="Eurostile LT Std" charset="0"/>
              </a:rPr>
              <a:t>Manual validation</a:t>
            </a:r>
          </a:p>
          <a:p>
            <a:pPr lvl="1"/>
            <a:r>
              <a:rPr lang="en-US" sz="2000" dirty="0">
                <a:latin typeface="Eurostile LT Std" charset="0"/>
              </a:rPr>
              <a:t>For « </a:t>
            </a:r>
            <a:r>
              <a:rPr lang="en-US" sz="2000" dirty="0" err="1">
                <a:latin typeface="Courier New" charset="0"/>
                <a:cs typeface="Courier New" charset="0"/>
              </a:rPr>
              <a:t>rdfs:subClassOf</a:t>
            </a:r>
            <a:r>
              <a:rPr lang="en-US" sz="2000" dirty="0">
                <a:latin typeface="Eurostile LT Std" charset="0"/>
              </a:rPr>
              <a:t> »</a:t>
            </a:r>
          </a:p>
          <a:p>
            <a:pPr lvl="1"/>
            <a:r>
              <a:rPr lang="en-US" sz="2000" dirty="0">
                <a:latin typeface="Eurostile LT Std" charset="0"/>
              </a:rPr>
              <a:t>Specific alignments with </a:t>
            </a:r>
            <a:r>
              <a:rPr lang="en-US" sz="2000" dirty="0" err="1">
                <a:latin typeface="Eurostile LT Std" charset="0"/>
              </a:rPr>
              <a:t>GeoNames</a:t>
            </a:r>
            <a:r>
              <a:rPr lang="en-US" sz="2000" dirty="0">
                <a:latin typeface="Eurostile LT Std" charset="0"/>
              </a:rPr>
              <a:t> codes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36E8B77-9FE4-4F48-AF94-A1F847C666A5}" type="slidenum">
              <a:rPr lang="en-US">
                <a:solidFill>
                  <a:schemeClr val="bg2"/>
                </a:solidFill>
              </a:rPr>
              <a:pPr eaLnBrk="1" hangingPunct="1"/>
              <a:t>18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8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Process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GeoNames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)– Results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40654564"/>
              </p:ext>
            </p:extLst>
          </p:nvPr>
        </p:nvGraphicFramePr>
        <p:xfrm>
          <a:off x="5148064" y="1052736"/>
          <a:ext cx="3924530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CF7755A2-8A27-A546-BF57-C3BE03AB4EED}" type="slidenum">
              <a:rPr lang="en-US">
                <a:solidFill>
                  <a:schemeClr val="bg2"/>
                </a:solidFill>
              </a:rPr>
              <a:pPr eaLnBrk="1" hangingPunct="1"/>
              <a:t>19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graphicFrame>
        <p:nvGraphicFramePr>
          <p:cNvPr id="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52187"/>
              </p:ext>
            </p:extLst>
          </p:nvPr>
        </p:nvGraphicFramePr>
        <p:xfrm>
          <a:off x="250825" y="1052736"/>
          <a:ext cx="4393183" cy="431261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464394"/>
                <a:gridCol w="1920677"/>
                <a:gridCol w="1008112"/>
              </a:tblGrid>
              <a:tr h="6401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#Classes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LGD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178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Schema.org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296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Foursquare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41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>
                          <a:latin typeface="Courier New" pitchFamily="49" charset="0"/>
                          <a:cs typeface="Courier New" pitchFamily="49" charset="0"/>
                        </a:rPr>
                        <a:t>: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153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</a:tbl>
          </a:graphicData>
        </a:graphic>
      </p:graphicFrame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5365346"/>
            <a:ext cx="10153823" cy="871942"/>
          </a:xfrm>
        </p:spPr>
        <p:txBody>
          <a:bodyPr/>
          <a:lstStyle/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High precisions &gt; </a:t>
            </a:r>
            <a:r>
              <a:rPr lang="en-US" sz="2400" dirty="0">
                <a:solidFill>
                  <a:srgbClr val="00B0F0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00B0F0"/>
                </a:solidFill>
                <a:latin typeface="Eurostile LT Std" charset="0"/>
              </a:rPr>
              <a:t>%, </a:t>
            </a:r>
            <a:endParaRPr lang="en-US" sz="2400" dirty="0">
              <a:solidFill>
                <a:srgbClr val="00B0F0"/>
              </a:solidFill>
              <a:latin typeface="Eurostile LT Std" charset="0"/>
            </a:endParaRPr>
          </a:p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BUT P(</a:t>
            </a:r>
            <a:r>
              <a:rPr lang="en-US" sz="2400" dirty="0" err="1">
                <a:solidFill>
                  <a:srgbClr val="000000"/>
                </a:solidFill>
                <a:latin typeface="Eurostile LT Std" charset="0"/>
              </a:rPr>
              <a:t>Schema.org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50%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. 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  <a:sym typeface="Wingdings"/>
              </a:rPr>
              <a:t></a:t>
            </a:r>
            <a:r>
              <a:rPr lang="en-US" sz="1800" b="0" dirty="0" err="1" smtClean="0">
                <a:latin typeface="Eurostile LT Std" charset="0"/>
              </a:rPr>
              <a:t>GeOnto</a:t>
            </a:r>
            <a:r>
              <a:rPr lang="en-US" sz="1800" b="0" dirty="0" smtClean="0">
                <a:latin typeface="Eurostile LT Std" charset="0"/>
              </a:rPr>
              <a:t> </a:t>
            </a:r>
            <a:r>
              <a:rPr lang="en-US" sz="1800" b="0" dirty="0">
                <a:latin typeface="Eurostile LT Std" charset="0"/>
              </a:rPr>
              <a:t>entities are more specific to </a:t>
            </a:r>
            <a:r>
              <a:rPr lang="en-US" sz="1800" b="0" dirty="0" smtClean="0">
                <a:latin typeface="Eurostile LT Std" charset="0"/>
              </a:rPr>
              <a:t>France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263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1">
              <a:lumMod val="9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32859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Research Questions</a:t>
            </a:r>
          </a:p>
          <a:p>
            <a:pPr>
              <a:defRPr/>
            </a:pPr>
            <a:r>
              <a:rPr lang="en-US" dirty="0" smtClean="0"/>
              <a:t>Contributions</a:t>
            </a:r>
          </a:p>
          <a:p>
            <a:pPr lvl="1"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defRPr/>
            </a:pPr>
            <a:r>
              <a:rPr lang="en-US" dirty="0" smtClean="0"/>
              <a:t>Best Practices for metadata in vocabularies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Conclusion 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heckList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for vocabulary modeling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/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 </a:t>
            </a:r>
            <a:r>
              <a:rPr lang="en-US" sz="2000" dirty="0" err="1" smtClean="0">
                <a:latin typeface="Eurostile LT Std" charset="0"/>
              </a:rPr>
              <a:t>NeoGeo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 err="1" smtClean="0">
                <a:latin typeface="Eurostile LT Std" charset="0"/>
              </a:rPr>
              <a:t>GeoSPARQL</a:t>
            </a:r>
            <a:endParaRPr lang="en-US" sz="2000" i="1" dirty="0">
              <a:latin typeface="Eurostile LT Std" charset="0"/>
            </a:endParaRPr>
          </a:p>
          <a:p>
            <a:r>
              <a:rPr lang="en-US" sz="2400" dirty="0">
                <a:latin typeface="Eurostile LT Std" charset="0"/>
              </a:rPr>
              <a:t>Features 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/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/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20</a:t>
            </a:fld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3" name="Agrupar 2"/>
          <p:cNvGrpSpPr/>
          <p:nvPr/>
        </p:nvGrpSpPr>
        <p:grpSpPr>
          <a:xfrm>
            <a:off x="1043608" y="1341562"/>
            <a:ext cx="7849567" cy="3167558"/>
            <a:chOff x="1043608" y="1341562"/>
            <a:chExt cx="7849567" cy="3167558"/>
          </a:xfrm>
        </p:grpSpPr>
        <p:sp>
          <p:nvSpPr>
            <p:cNvPr id="7" name="Rectangle 10"/>
            <p:cNvSpPr/>
            <p:nvPr/>
          </p:nvSpPr>
          <p:spPr>
            <a:xfrm>
              <a:off x="1043608" y="2636813"/>
              <a:ext cx="3312368" cy="432048"/>
            </a:xfrm>
            <a:prstGeom prst="rect">
              <a:avLst/>
            </a:prstGeom>
            <a:noFill/>
            <a:ln w="57150">
              <a:solidFill>
                <a:srgbClr val="97B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égende encadrée 2 11"/>
            <p:cNvSpPr/>
            <p:nvPr/>
          </p:nvSpPr>
          <p:spPr>
            <a:xfrm>
              <a:off x="6156871" y="1341562"/>
              <a:ext cx="2736304" cy="3167558"/>
            </a:xfrm>
            <a:prstGeom prst="borderCallout2">
              <a:avLst>
                <a:gd name="adj1" fmla="val 36213"/>
                <a:gd name="adj2" fmla="val -6087"/>
                <a:gd name="adj3" fmla="val 34273"/>
                <a:gd name="adj4" fmla="val -18164"/>
                <a:gd name="adj5" fmla="val 53942"/>
                <a:gd name="adj6" fmla="val -65959"/>
              </a:avLst>
            </a:prstGeom>
            <a:noFill/>
            <a:ln>
              <a:solidFill>
                <a:srgbClr val="97B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To be extended with: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Structured geometries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Keep compatibility with </a:t>
              </a:r>
              <a:r>
                <a:rPr lang="en-US" dirty="0" err="1" smtClean="0">
                  <a:solidFill>
                    <a:schemeClr val="bg1">
                      <a:lumMod val="50000"/>
                    </a:schemeClr>
                  </a:solidFill>
                </a:rPr>
                <a:t>GeoSparql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 (</a:t>
              </a:r>
              <a:r>
                <a:rPr lang="en-US" dirty="0" err="1" smtClean="0">
                  <a:solidFill>
                    <a:schemeClr val="bg1">
                      <a:lumMod val="50000"/>
                    </a:schemeClr>
                  </a:solidFill>
                </a:rPr>
                <a:t>wktLiteral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A property for associating anything to a geometry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A property for associating 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geometries to one given CRS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0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Vocabulary for Geometry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21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Extending</a:t>
            </a:r>
            <a:r>
              <a:rPr lang="es-ES" dirty="0" smtClean="0"/>
              <a:t> and </a:t>
            </a:r>
            <a:r>
              <a:rPr lang="es-ES" dirty="0" err="1" smtClean="0"/>
              <a:t>reusing</a:t>
            </a:r>
            <a:r>
              <a:rPr lang="es-ES" dirty="0" smtClean="0"/>
              <a:t> </a:t>
            </a:r>
            <a:r>
              <a:rPr lang="es-ES" dirty="0" err="1" smtClean="0"/>
              <a:t>existing</a:t>
            </a:r>
            <a:r>
              <a:rPr lang="es-ES" dirty="0" smtClean="0"/>
              <a:t> </a:t>
            </a:r>
            <a:r>
              <a:rPr lang="es-ES" dirty="0" err="1" smtClean="0"/>
              <a:t>vocabularies</a:t>
            </a:r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5" name="ZoneTexte 3"/>
          <p:cNvSpPr txBox="1"/>
          <p:nvPr/>
        </p:nvSpPr>
        <p:spPr>
          <a:xfrm>
            <a:off x="900113" y="2265834"/>
            <a:ext cx="7272808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655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nrs-loo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" y="3742230"/>
            <a:ext cx="5080000" cy="256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Associating CRS to Geometries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22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50825" y="873742"/>
            <a:ext cx="8642350" cy="5111750"/>
          </a:xfrm>
        </p:spPr>
        <p:txBody>
          <a:bodyPr/>
          <a:lstStyle/>
          <a:p>
            <a:r>
              <a:rPr lang="en-US" sz="2400" dirty="0" smtClean="0"/>
              <a:t>A vocabulary for describing CRS</a:t>
            </a:r>
          </a:p>
          <a:p>
            <a:pPr lvl="1"/>
            <a:r>
              <a:rPr lang="en-US" sz="2000" dirty="0" smtClean="0"/>
              <a:t>Subset of ISO 19111 model</a:t>
            </a:r>
          </a:p>
          <a:p>
            <a:pPr lvl="1"/>
            <a:r>
              <a:rPr lang="en-US" sz="2000" dirty="0" smtClean="0"/>
              <a:t>Available at </a:t>
            </a:r>
            <a:r>
              <a:rPr lang="en-US" sz="2000" dirty="0" smtClean="0">
                <a:hlinkClick r:id="rId4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A dataset for French CRS</a:t>
            </a:r>
          </a:p>
          <a:p>
            <a:pPr lvl="1"/>
            <a:r>
              <a:rPr lang="en-US" sz="2000" dirty="0" smtClean="0"/>
              <a:t>Convert from XML data published by IGN France to RDF 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5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09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Overview of the Geo-vocabularies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23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6" name="Marcador de contenido 5" descr="vocabs-ign.pdf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0" b="81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392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Datalift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: A tool for publishing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LinkedData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24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50" r="-29550"/>
          <a:stretch>
            <a:fillRect/>
          </a:stretch>
        </p:blipFill>
        <p:spPr>
          <a:xfrm>
            <a:off x="2662237" y="1751608"/>
            <a:ext cx="7705725" cy="4557712"/>
          </a:xfrm>
        </p:spPr>
      </p:pic>
      <p:pic>
        <p:nvPicPr>
          <p:cNvPr id="7" name="Imagen 6" descr="lifecycle-datalif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16733"/>
            <a:ext cx="3668824" cy="432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7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GEOFLA®: French Administrative Dataset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cap="all" dirty="0">
                <a:solidFill>
                  <a:srgbClr val="72797F"/>
                </a:solidFill>
                <a:cs typeface="Arial" pitchFamily="34" charset="0"/>
              </a:rPr>
              <a:t>GEOFLA® Dataset on French administrative units</a:t>
            </a:r>
          </a:p>
          <a:p>
            <a:endParaRPr lang="es-ES" dirty="0"/>
          </a:p>
        </p:txBody>
      </p:sp>
      <p:grpSp>
        <p:nvGrpSpPr>
          <p:cNvPr id="8" name="Agrupar 7"/>
          <p:cNvGrpSpPr/>
          <p:nvPr/>
        </p:nvGrpSpPr>
        <p:grpSpPr>
          <a:xfrm>
            <a:off x="35496" y="1844824"/>
            <a:ext cx="7151984" cy="4592294"/>
            <a:chOff x="35496" y="1622069"/>
            <a:chExt cx="7151984" cy="4592294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622069"/>
              <a:ext cx="3289397" cy="2964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35" y="3017004"/>
              <a:ext cx="3323968" cy="299912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5813" y="3200358"/>
              <a:ext cx="3331667" cy="301400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87590"/>
            <a:ext cx="3928914" cy="162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ZoneTexte 5"/>
          <p:cNvSpPr txBox="1"/>
          <p:nvPr/>
        </p:nvSpPr>
        <p:spPr>
          <a:xfrm>
            <a:off x="5148064" y="3140968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Geofla</a:t>
            </a:r>
            <a:r>
              <a:rPr lang="en-US" sz="1400" dirty="0" smtClean="0"/>
              <a:t> metadata on CRS</a:t>
            </a:r>
          </a:p>
          <a:p>
            <a:pPr algn="ctr"/>
            <a:r>
              <a:rPr lang="en-US" sz="1000" i="1" dirty="0" smtClean="0"/>
              <a:t>http://</a:t>
            </a:r>
            <a:r>
              <a:rPr lang="en-US" sz="1000" i="1" dirty="0" err="1" smtClean="0"/>
              <a:t>professionnels.ign.fr</a:t>
            </a:r>
            <a:r>
              <a:rPr lang="en-US" sz="1000" i="1" dirty="0" smtClean="0"/>
              <a:t>/sites/default/files/DC_GEOFLA_1-1.pdf</a:t>
            </a:r>
            <a:endParaRPr lang="en-US" sz="1000" i="1" dirty="0"/>
          </a:p>
        </p:txBody>
      </p:sp>
      <p:sp>
        <p:nvSpPr>
          <p:cNvPr id="14" name="ZoneTexte 7"/>
          <p:cNvSpPr txBox="1"/>
          <p:nvPr/>
        </p:nvSpPr>
        <p:spPr>
          <a:xfrm>
            <a:off x="7202968" y="480975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Licence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0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Geodata</a:t>
            </a:r>
            <a:r>
              <a:rPr lang="en-US" dirty="0" smtClean="0"/>
              <a:t> Publishing Workflow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pSp>
        <p:nvGrpSpPr>
          <p:cNvPr id="53" name="Agrupar 52"/>
          <p:cNvGrpSpPr/>
          <p:nvPr/>
        </p:nvGrpSpPr>
        <p:grpSpPr>
          <a:xfrm>
            <a:off x="926331" y="692696"/>
            <a:ext cx="7462093" cy="5544616"/>
            <a:chOff x="683568" y="836613"/>
            <a:chExt cx="7462093" cy="5544616"/>
          </a:xfrm>
        </p:grpSpPr>
        <p:sp>
          <p:nvSpPr>
            <p:cNvPr id="8" name="Rectangle à coins arrondis 91"/>
            <p:cNvSpPr/>
            <p:nvPr/>
          </p:nvSpPr>
          <p:spPr>
            <a:xfrm>
              <a:off x="5730396" y="836613"/>
              <a:ext cx="1983217" cy="194421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7400" y="1012234"/>
              <a:ext cx="1821831" cy="1192531"/>
            </a:xfrm>
            <a:prstGeom prst="rect">
              <a:avLst/>
            </a:prstGeom>
          </p:spPr>
        </p:pic>
        <p:grpSp>
          <p:nvGrpSpPr>
            <p:cNvPr id="11" name="Groupe 11"/>
            <p:cNvGrpSpPr/>
            <p:nvPr/>
          </p:nvGrpSpPr>
          <p:grpSpPr>
            <a:xfrm>
              <a:off x="4830285" y="5838645"/>
              <a:ext cx="3315376" cy="542584"/>
              <a:chOff x="3491881" y="5517232"/>
              <a:chExt cx="4187836" cy="792088"/>
            </a:xfrm>
          </p:grpSpPr>
          <p:sp>
            <p:nvSpPr>
              <p:cNvPr id="42" name="Rectangle à coins arrondis 10"/>
              <p:cNvSpPr/>
              <p:nvPr/>
            </p:nvSpPr>
            <p:spPr>
              <a:xfrm>
                <a:off x="3491881" y="5517232"/>
                <a:ext cx="4187836" cy="79208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bIns="0" rtlCol="0" anchor="b"/>
              <a:lstStyle/>
              <a:p>
                <a:pPr algn="ctr"/>
                <a:endParaRPr lang="en-US" sz="140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algn="ctr"/>
                <a:endParaRPr lang="en-US" sz="140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sz="1400" smtClean="0">
                    <a:solidFill>
                      <a:schemeClr val="accent1">
                        <a:lumMod val="50000"/>
                      </a:schemeClr>
                    </a:solidFill>
                  </a:rPr>
                  <a:t>Data sources</a:t>
                </a:r>
                <a:endParaRPr lang="en-US" sz="14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" name="Rectangle 4"/>
              <p:cNvSpPr/>
              <p:nvPr/>
            </p:nvSpPr>
            <p:spPr>
              <a:xfrm>
                <a:off x="3563887" y="5589240"/>
                <a:ext cx="1478066" cy="36004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sz="1400" smtClean="0"/>
                  <a:t>Spatial RDB</a:t>
                </a:r>
                <a:endParaRPr lang="en-US" sz="1400"/>
              </a:p>
            </p:txBody>
          </p:sp>
          <p:sp>
            <p:nvSpPr>
              <p:cNvPr id="44" name="Rectangle 6"/>
              <p:cNvSpPr/>
              <p:nvPr/>
            </p:nvSpPr>
            <p:spPr>
              <a:xfrm>
                <a:off x="5148064" y="5589240"/>
                <a:ext cx="720080" cy="36004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sz="1400" smtClean="0"/>
                  <a:t>GML</a:t>
                </a:r>
                <a:endParaRPr lang="en-US" sz="1400"/>
              </a:p>
            </p:txBody>
          </p:sp>
          <p:sp>
            <p:nvSpPr>
              <p:cNvPr id="45" name="Rectangle 8"/>
              <p:cNvSpPr/>
              <p:nvPr/>
            </p:nvSpPr>
            <p:spPr>
              <a:xfrm>
                <a:off x="5951527" y="5589240"/>
                <a:ext cx="720080" cy="36004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sz="1400" smtClean="0"/>
                  <a:t>SHP</a:t>
                </a:r>
                <a:endParaRPr lang="en-US" sz="1400"/>
              </a:p>
            </p:txBody>
          </p:sp>
          <p:sp>
            <p:nvSpPr>
              <p:cNvPr id="46" name="Rectangle 9"/>
              <p:cNvSpPr/>
              <p:nvPr/>
            </p:nvSpPr>
            <p:spPr>
              <a:xfrm>
                <a:off x="6770143" y="5589240"/>
                <a:ext cx="720080" cy="36004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sz="1400" smtClean="0"/>
                  <a:t>…</a:t>
                </a:r>
                <a:endParaRPr lang="en-US" sz="1400"/>
              </a:p>
            </p:txBody>
          </p:sp>
        </p:grpSp>
        <p:sp>
          <p:nvSpPr>
            <p:cNvPr id="12" name="Rectangle à coins arrondis 12"/>
            <p:cNvSpPr/>
            <p:nvPr/>
          </p:nvSpPr>
          <p:spPr>
            <a:xfrm>
              <a:off x="6248913" y="5121051"/>
              <a:ext cx="969109" cy="34528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Geo 2 RDF</a:t>
              </a:r>
              <a:endParaRPr lang="en-US" sz="1400"/>
            </a:p>
          </p:txBody>
        </p:sp>
        <p:sp>
          <p:nvSpPr>
            <p:cNvPr id="13" name="Rectangle à coins arrondis 13"/>
            <p:cNvSpPr/>
            <p:nvPr/>
          </p:nvSpPr>
          <p:spPr>
            <a:xfrm>
              <a:off x="6196608" y="3994324"/>
              <a:ext cx="1076489" cy="34528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RDF 2 RDF</a:t>
              </a:r>
              <a:endParaRPr lang="en-US" sz="1400"/>
            </a:p>
          </p:txBody>
        </p:sp>
        <p:sp>
          <p:nvSpPr>
            <p:cNvPr id="14" name="Rectangle à coins arrondis 14"/>
            <p:cNvSpPr/>
            <p:nvPr/>
          </p:nvSpPr>
          <p:spPr>
            <a:xfrm>
              <a:off x="6057428" y="2924845"/>
              <a:ext cx="1368154" cy="34528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Data linking</a:t>
              </a:r>
              <a:endParaRPr lang="en-US" sz="1400"/>
            </a:p>
          </p:txBody>
        </p:sp>
        <p:sp>
          <p:nvSpPr>
            <p:cNvPr id="15" name="Rectangle 16"/>
            <p:cNvSpPr/>
            <p:nvPr/>
          </p:nvSpPr>
          <p:spPr>
            <a:xfrm>
              <a:off x="6304082" y="4532449"/>
              <a:ext cx="855097" cy="31318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Raw RDF</a:t>
              </a:r>
              <a:endParaRPr lang="en-US" sz="1400"/>
            </a:p>
          </p:txBody>
        </p:sp>
        <p:sp>
          <p:nvSpPr>
            <p:cNvPr id="16" name="Rectangle 17"/>
            <p:cNvSpPr/>
            <p:nvPr/>
          </p:nvSpPr>
          <p:spPr>
            <a:xfrm>
              <a:off x="6315785" y="3454301"/>
              <a:ext cx="855097" cy="31318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SW RDF</a:t>
              </a:r>
              <a:endParaRPr lang="en-US" sz="1400" dirty="0"/>
            </a:p>
          </p:txBody>
        </p:sp>
        <p:sp>
          <p:nvSpPr>
            <p:cNvPr id="17" name="Rectangle 18"/>
            <p:cNvSpPr/>
            <p:nvPr/>
          </p:nvSpPr>
          <p:spPr>
            <a:xfrm>
              <a:off x="6262078" y="2323629"/>
              <a:ext cx="969109" cy="31318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L(O)D RDF</a:t>
              </a:r>
              <a:endParaRPr lang="en-US" sz="1400" dirty="0"/>
            </a:p>
          </p:txBody>
        </p:sp>
        <p:cxnSp>
          <p:nvCxnSpPr>
            <p:cNvPr id="18" name="Connecteur droit avec flèche 26"/>
            <p:cNvCxnSpPr>
              <a:stCxn id="12" idx="0"/>
              <a:endCxn id="15" idx="2"/>
            </p:cNvCxnSpPr>
            <p:nvPr/>
          </p:nvCxnSpPr>
          <p:spPr>
            <a:xfrm flipH="1" flipV="1">
              <a:off x="6731631" y="4845633"/>
              <a:ext cx="1837" cy="2754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27"/>
            <p:cNvCxnSpPr>
              <a:stCxn id="15" idx="0"/>
              <a:endCxn id="13" idx="2"/>
            </p:cNvCxnSpPr>
            <p:nvPr/>
          </p:nvCxnSpPr>
          <p:spPr>
            <a:xfrm flipV="1">
              <a:off x="6731631" y="4339605"/>
              <a:ext cx="3222" cy="1928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34"/>
            <p:cNvCxnSpPr>
              <a:stCxn id="13" idx="0"/>
              <a:endCxn id="16" idx="2"/>
            </p:cNvCxnSpPr>
            <p:nvPr/>
          </p:nvCxnSpPr>
          <p:spPr>
            <a:xfrm flipV="1">
              <a:off x="6734853" y="3767485"/>
              <a:ext cx="8481" cy="2268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37"/>
            <p:cNvCxnSpPr>
              <a:stCxn id="16" idx="0"/>
              <a:endCxn id="14" idx="2"/>
            </p:cNvCxnSpPr>
            <p:nvPr/>
          </p:nvCxnSpPr>
          <p:spPr>
            <a:xfrm flipH="1" flipV="1">
              <a:off x="6741505" y="3270126"/>
              <a:ext cx="1829" cy="1841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40"/>
            <p:cNvCxnSpPr>
              <a:stCxn id="14" idx="0"/>
              <a:endCxn id="17" idx="2"/>
            </p:cNvCxnSpPr>
            <p:nvPr/>
          </p:nvCxnSpPr>
          <p:spPr>
            <a:xfrm flipV="1">
              <a:off x="6741505" y="2636813"/>
              <a:ext cx="5128" cy="288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en angle 44"/>
            <p:cNvCxnSpPr>
              <a:stCxn id="43" idx="0"/>
              <a:endCxn id="12" idx="2"/>
            </p:cNvCxnSpPr>
            <p:nvPr/>
          </p:nvCxnSpPr>
          <p:spPr>
            <a:xfrm rot="5400000" flipH="1" flipV="1">
              <a:off x="5892094" y="5046598"/>
              <a:ext cx="421639" cy="1261109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ngle 46"/>
            <p:cNvCxnSpPr>
              <a:stCxn id="45" idx="0"/>
              <a:endCxn id="12" idx="2"/>
            </p:cNvCxnSpPr>
            <p:nvPr/>
          </p:nvCxnSpPr>
          <p:spPr>
            <a:xfrm rot="16200000" flipV="1">
              <a:off x="6687185" y="5512616"/>
              <a:ext cx="421639" cy="32907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en angle 47"/>
            <p:cNvCxnSpPr>
              <a:stCxn id="46" idx="0"/>
              <a:endCxn id="12" idx="2"/>
            </p:cNvCxnSpPr>
            <p:nvPr/>
          </p:nvCxnSpPr>
          <p:spPr>
            <a:xfrm rot="16200000" flipV="1">
              <a:off x="7011221" y="5188580"/>
              <a:ext cx="421639" cy="97714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en angle 54"/>
            <p:cNvCxnSpPr>
              <a:stCxn id="44" idx="0"/>
              <a:endCxn id="12" idx="2"/>
            </p:cNvCxnSpPr>
            <p:nvPr/>
          </p:nvCxnSpPr>
          <p:spPr>
            <a:xfrm rot="5400000" flipH="1" flipV="1">
              <a:off x="6369147" y="5523650"/>
              <a:ext cx="421639" cy="30700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19"/>
            <p:cNvSpPr/>
            <p:nvPr/>
          </p:nvSpPr>
          <p:spPr>
            <a:xfrm>
              <a:off x="1490920" y="5872835"/>
              <a:ext cx="1254141" cy="4363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 Existing vocabularies</a:t>
              </a:r>
              <a:endParaRPr lang="en-US" sz="1400"/>
            </a:p>
          </p:txBody>
        </p:sp>
        <p:sp>
          <p:nvSpPr>
            <p:cNvPr id="29" name="Rectangle à coins arrondis 21"/>
            <p:cNvSpPr/>
            <p:nvPr/>
          </p:nvSpPr>
          <p:spPr>
            <a:xfrm>
              <a:off x="1470353" y="5322502"/>
              <a:ext cx="1274708" cy="41065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Vocabulary selection</a:t>
              </a:r>
              <a:endParaRPr lang="en-US" sz="1400"/>
            </a:p>
          </p:txBody>
        </p:sp>
        <p:sp>
          <p:nvSpPr>
            <p:cNvPr id="30" name="Rectangle à coins arrondis 23"/>
            <p:cNvSpPr/>
            <p:nvPr/>
          </p:nvSpPr>
          <p:spPr>
            <a:xfrm>
              <a:off x="4206656" y="3960844"/>
              <a:ext cx="1274708" cy="41065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Mapping</a:t>
              </a:r>
              <a:endParaRPr lang="en-US" sz="1400"/>
            </a:p>
          </p:txBody>
        </p:sp>
        <p:cxnSp>
          <p:nvCxnSpPr>
            <p:cNvPr id="31" name="Connecteur droit avec flèche 71"/>
            <p:cNvCxnSpPr>
              <a:stCxn id="30" idx="3"/>
              <a:endCxn id="13" idx="1"/>
            </p:cNvCxnSpPr>
            <p:nvPr/>
          </p:nvCxnSpPr>
          <p:spPr>
            <a:xfrm>
              <a:off x="5481364" y="4166172"/>
              <a:ext cx="715244" cy="79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74"/>
            <p:cNvCxnSpPr>
              <a:stCxn id="37" idx="3"/>
              <a:endCxn id="30" idx="1"/>
            </p:cNvCxnSpPr>
            <p:nvPr/>
          </p:nvCxnSpPr>
          <p:spPr>
            <a:xfrm>
              <a:off x="2718753" y="4156907"/>
              <a:ext cx="1487903" cy="926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en angle 79"/>
            <p:cNvCxnSpPr>
              <a:stCxn id="15" idx="1"/>
              <a:endCxn id="38" idx="3"/>
            </p:cNvCxnSpPr>
            <p:nvPr/>
          </p:nvCxnSpPr>
          <p:spPr>
            <a:xfrm rot="10800000" flipV="1">
              <a:off x="4379810" y="4689040"/>
              <a:ext cx="1924273" cy="8387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82"/>
            <p:cNvCxnSpPr>
              <a:stCxn id="38" idx="1"/>
              <a:endCxn id="29" idx="3"/>
            </p:cNvCxnSpPr>
            <p:nvPr/>
          </p:nvCxnSpPr>
          <p:spPr>
            <a:xfrm flipH="1">
              <a:off x="2745061" y="5527830"/>
              <a:ext cx="36004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85"/>
            <p:cNvCxnSpPr>
              <a:stCxn id="27" idx="0"/>
              <a:endCxn id="29" idx="2"/>
            </p:cNvCxnSpPr>
            <p:nvPr/>
          </p:nvCxnSpPr>
          <p:spPr>
            <a:xfrm flipH="1" flipV="1">
              <a:off x="2107707" y="5733157"/>
              <a:ext cx="10284" cy="1396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88"/>
            <p:cNvCxnSpPr>
              <a:stCxn id="29" idx="0"/>
              <a:endCxn id="47" idx="2"/>
            </p:cNvCxnSpPr>
            <p:nvPr/>
          </p:nvCxnSpPr>
          <p:spPr>
            <a:xfrm flipV="1">
              <a:off x="2107707" y="5121088"/>
              <a:ext cx="10141" cy="2014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Agrupar 51"/>
            <p:cNvGrpSpPr/>
            <p:nvPr/>
          </p:nvGrpSpPr>
          <p:grpSpPr>
            <a:xfrm>
              <a:off x="683568" y="3159221"/>
              <a:ext cx="2808311" cy="1961867"/>
              <a:chOff x="683568" y="3159221"/>
              <a:chExt cx="2808311" cy="1961867"/>
            </a:xfrm>
          </p:grpSpPr>
          <p:grpSp>
            <p:nvGrpSpPr>
              <p:cNvPr id="10" name="Groupe 96"/>
              <p:cNvGrpSpPr/>
              <p:nvPr/>
            </p:nvGrpSpPr>
            <p:grpSpPr>
              <a:xfrm>
                <a:off x="683568" y="3159221"/>
                <a:ext cx="2808311" cy="1961867"/>
                <a:chOff x="2342125" y="3327488"/>
                <a:chExt cx="1869835" cy="1181632"/>
              </a:xfrm>
            </p:grpSpPr>
            <p:sp>
              <p:nvSpPr>
                <p:cNvPr id="47" name="Rectangle à coins arrondis 93"/>
                <p:cNvSpPr/>
                <p:nvPr/>
              </p:nvSpPr>
              <p:spPr>
                <a:xfrm>
                  <a:off x="2483768" y="3327488"/>
                  <a:ext cx="1626664" cy="1181632"/>
                </a:xfrm>
                <a:prstGeom prst="roundRect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ZoneTexte 94"/>
                <p:cNvSpPr txBox="1"/>
                <p:nvPr/>
              </p:nvSpPr>
              <p:spPr>
                <a:xfrm>
                  <a:off x="2342125" y="3327488"/>
                  <a:ext cx="1869835" cy="3892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+mn-lt"/>
                    </a:rPr>
                    <a:t>RDFS/OWL ontologies</a:t>
                  </a:r>
                  <a:endParaRPr lang="en-US" dirty="0">
                    <a:latin typeface="+mn-lt"/>
                  </a:endParaRPr>
                </a:p>
              </p:txBody>
            </p:sp>
          </p:grpSp>
          <p:sp>
            <p:nvSpPr>
              <p:cNvPr id="28" name="Rectangle 20"/>
              <p:cNvSpPr/>
              <p:nvPr/>
            </p:nvSpPr>
            <p:spPr>
              <a:xfrm>
                <a:off x="1259634" y="4576690"/>
                <a:ext cx="1460028" cy="43638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Vocabulary </a:t>
                </a:r>
                <a:r>
                  <a:rPr lang="en-US" sz="1400" dirty="0" smtClean="0"/>
                  <a:t>for </a:t>
                </a:r>
                <a:r>
                  <a:rPr lang="en-US" sz="1400" dirty="0" smtClean="0"/>
                  <a:t>geometries</a:t>
                </a:r>
                <a:endParaRPr lang="en-US" sz="1400" dirty="0"/>
              </a:p>
            </p:txBody>
          </p:sp>
          <p:sp>
            <p:nvSpPr>
              <p:cNvPr id="37" name="Rectangle 55"/>
              <p:cNvSpPr/>
              <p:nvPr/>
            </p:nvSpPr>
            <p:spPr>
              <a:xfrm>
                <a:off x="1259633" y="3804792"/>
                <a:ext cx="1459120" cy="70422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Vocabulary </a:t>
                </a:r>
                <a:r>
                  <a:rPr lang="en-US" sz="1400" dirty="0" smtClean="0"/>
                  <a:t>for </a:t>
                </a:r>
                <a:r>
                  <a:rPr lang="en-US" sz="1400" dirty="0" smtClean="0"/>
                  <a:t>geographic </a:t>
                </a:r>
                <a:r>
                  <a:rPr lang="en-US" sz="1400" dirty="0" smtClean="0"/>
                  <a:t>feature types</a:t>
                </a:r>
                <a:endParaRPr lang="en-US" sz="1400" dirty="0"/>
              </a:p>
            </p:txBody>
          </p:sp>
        </p:grpSp>
        <p:sp>
          <p:nvSpPr>
            <p:cNvPr id="38" name="Rectangle à coins arrondis 77"/>
            <p:cNvSpPr/>
            <p:nvPr/>
          </p:nvSpPr>
          <p:spPr>
            <a:xfrm>
              <a:off x="3105101" y="5322502"/>
              <a:ext cx="1274708" cy="41065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Vocabulary search</a:t>
              </a:r>
              <a:endParaRPr lang="en-US" sz="1400"/>
            </a:p>
          </p:txBody>
        </p:sp>
        <p:cxnSp>
          <p:nvCxnSpPr>
            <p:cNvPr id="39" name="Connecteur en angle 84"/>
            <p:cNvCxnSpPr>
              <a:stCxn id="42" idx="1"/>
              <a:endCxn id="38" idx="3"/>
            </p:cNvCxnSpPr>
            <p:nvPr/>
          </p:nvCxnSpPr>
          <p:spPr>
            <a:xfrm rot="10800000">
              <a:off x="4379809" y="5527831"/>
              <a:ext cx="450476" cy="58210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en angle 102"/>
            <p:cNvCxnSpPr>
              <a:stCxn id="28" idx="3"/>
              <a:endCxn id="12" idx="1"/>
            </p:cNvCxnSpPr>
            <p:nvPr/>
          </p:nvCxnSpPr>
          <p:spPr>
            <a:xfrm>
              <a:off x="2719662" y="4794883"/>
              <a:ext cx="3529251" cy="49880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103"/>
            <p:cNvSpPr/>
            <p:nvPr/>
          </p:nvSpPr>
          <p:spPr>
            <a:xfrm>
              <a:off x="4052666" y="4828263"/>
              <a:ext cx="792088" cy="43204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CRS registry</a:t>
              </a:r>
              <a:endParaRPr lang="en-US" sz="1400"/>
            </a:p>
          </p:txBody>
        </p:sp>
      </p:grpSp>
      <p:sp>
        <p:nvSpPr>
          <p:cNvPr id="54" name="Sous-titre 2"/>
          <p:cNvSpPr txBox="1">
            <a:spLocks/>
          </p:cNvSpPr>
          <p:nvPr/>
        </p:nvSpPr>
        <p:spPr>
          <a:xfrm>
            <a:off x="251520" y="1196752"/>
            <a:ext cx="5184576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+mn-lt"/>
              </a:rPr>
              <a:t>GEOData</a:t>
            </a:r>
            <a:r>
              <a:rPr lang="en-US" dirty="0" smtClean="0">
                <a:latin typeface="+mn-lt"/>
              </a:rPr>
              <a:t> publication process: tools and resources required</a:t>
            </a:r>
          </a:p>
          <a:p>
            <a:pPr>
              <a:buNone/>
            </a:pPr>
            <a:r>
              <a:rPr lang="en-US" sz="1600" b="0" dirty="0" smtClean="0">
                <a:latin typeface="+mn-lt"/>
              </a:rPr>
              <a:t>Adapted from (</a:t>
            </a:r>
            <a:r>
              <a:rPr lang="en-US" sz="1600" b="0" dirty="0" err="1" smtClean="0">
                <a:latin typeface="+mn-lt"/>
              </a:rPr>
              <a:t>Scharffe</a:t>
            </a:r>
            <a:r>
              <a:rPr lang="en-US" sz="1600" b="0" dirty="0" smtClean="0">
                <a:latin typeface="+mn-lt"/>
              </a:rPr>
              <a:t>, 2013)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957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Interlinking Geo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Use case: schools described as geographical objects in </a:t>
            </a:r>
            <a:r>
              <a:rPr lang="en-US" sz="2400" dirty="0" err="1" smtClean="0"/>
              <a:t>DBpedia</a:t>
            </a:r>
            <a:r>
              <a:rPr lang="en-US" sz="2400" dirty="0" smtClean="0"/>
              <a:t> (WGS84) and in data.gouv.fr (Lambert93)</a:t>
            </a:r>
          </a:p>
          <a:p>
            <a:r>
              <a:rPr lang="en-US" sz="2400" dirty="0" smtClean="0"/>
              <a:t>LIMES (</a:t>
            </a:r>
            <a:r>
              <a:rPr lang="en-US" sz="2400" dirty="0" err="1" smtClean="0"/>
              <a:t>LInk</a:t>
            </a:r>
            <a:r>
              <a:rPr lang="en-US" sz="2400" dirty="0" smtClean="0"/>
              <a:t> discovery framework for </a:t>
            </a:r>
            <a:r>
              <a:rPr lang="en-US" sz="2400" dirty="0" err="1" smtClean="0"/>
              <a:t>MEtric</a:t>
            </a:r>
            <a:r>
              <a:rPr lang="en-US" sz="2400" dirty="0" smtClean="0"/>
              <a:t> Spaces) interlinking tool: </a:t>
            </a:r>
            <a:r>
              <a:rPr lang="en-US" sz="2400" u="sng" dirty="0" smtClean="0">
                <a:hlinkClick r:id="rId2"/>
              </a:rPr>
              <a:t>https://github.com/aksw/limes</a:t>
            </a:r>
            <a:endParaRPr lang="en-US" sz="2400" u="sng" dirty="0" smtClean="0"/>
          </a:p>
          <a:p>
            <a:endParaRPr lang="en-US" sz="2400" u="sng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aphicFrame>
        <p:nvGraphicFramePr>
          <p:cNvPr id="8" name="Espace réservé du contenu 8"/>
          <p:cNvGraphicFramePr>
            <a:graphicFrameLocks/>
          </p:cNvGraphicFramePr>
          <p:nvPr/>
        </p:nvGraphicFramePr>
        <p:xfrm>
          <a:off x="330653" y="2928934"/>
          <a:ext cx="8572561" cy="3196132"/>
        </p:xfrm>
        <a:graphic>
          <a:graphicData uri="http://schemas.openxmlformats.org/drawingml/2006/table">
            <a:tbl>
              <a:tblPr/>
              <a:tblGrid>
                <a:gridCol w="3206212"/>
                <a:gridCol w="1788783"/>
                <a:gridCol w="1788783"/>
                <a:gridCol w="1788783"/>
              </a:tblGrid>
              <a:tr h="186058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 Cases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60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 1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 2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 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Aggregate function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trigrams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trigrams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trigrams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Weight of Title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Coordinate function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euclidean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euclidean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euclidean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Weight </a:t>
                      </a:r>
                      <a:r>
                        <a:rPr lang="en-US" sz="15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of 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Coordinate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0.7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0.7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0.7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Matched Threshold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0.95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0.9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0.93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Review Threshold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0.9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0.8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0.88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No. Duplicates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8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37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29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No. Review Duplicates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29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900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40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1-n Results from Duplicate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No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Yes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No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1-n Results from Review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Yes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Yes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Yes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Correct matches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36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&gt;36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63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3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Vocabulary for geometry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31" name="Sous-titre 2"/>
          <p:cNvSpPr txBox="1">
            <a:spLocks/>
          </p:cNvSpPr>
          <p:nvPr/>
        </p:nvSpPr>
        <p:spPr>
          <a:xfrm>
            <a:off x="251520" y="836712"/>
            <a:ext cx="864096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cap="none" dirty="0" smtClean="0">
                <a:solidFill>
                  <a:srgbClr val="97BF0D"/>
                </a:solidFill>
                <a:sym typeface="Wingdings" panose="05000000000000000000" pitchFamily="2" charset="2"/>
              </a:rPr>
              <a:t></a:t>
            </a:r>
            <a:r>
              <a:rPr lang="en-US" cap="none" dirty="0" smtClean="0">
                <a:sym typeface="Wingdings" panose="05000000000000000000" pitchFamily="2" charset="2"/>
              </a:rPr>
              <a:t> Adding properties and restrictions for structured geometries</a:t>
            </a:r>
            <a:endParaRPr lang="en-US" cap="none" dirty="0"/>
          </a:p>
          <a:p>
            <a:pPr marL="0" indent="0">
              <a:buNone/>
            </a:pPr>
            <a:r>
              <a:rPr lang="en-US" cap="none" dirty="0" smtClean="0"/>
              <a:t> 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95536" y="1538783"/>
            <a:ext cx="8496944" cy="47705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+mn-lt"/>
              </a:rPr>
              <a:t>geom:Point</a:t>
            </a:r>
            <a:r>
              <a:rPr lang="fr-FR" sz="1600" b="1" dirty="0" smtClean="0">
                <a:latin typeface="+mn-lt"/>
              </a:rPr>
              <a:t> </a:t>
            </a:r>
            <a:r>
              <a:rPr lang="fr-FR" sz="1600" b="1" dirty="0">
                <a:latin typeface="+mn-lt"/>
              </a:rPr>
              <a:t>a </a:t>
            </a:r>
            <a:r>
              <a:rPr lang="fr-FR" sz="1600" b="1" dirty="0" err="1">
                <a:latin typeface="+mn-lt"/>
              </a:rPr>
              <a:t>owl:Class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 err="1" smtClean="0">
                <a:latin typeface="+mn-lt"/>
              </a:rPr>
              <a:t>rdfs:label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>
                <a:latin typeface="+mn-lt"/>
              </a:rPr>
              <a:t>"</a:t>
            </a:r>
            <a:r>
              <a:rPr lang="fr-FR" sz="1600" dirty="0" err="1">
                <a:latin typeface="+mn-lt"/>
              </a:rPr>
              <a:t>Point"@en</a:t>
            </a:r>
            <a:r>
              <a:rPr lang="fr-FR" sz="1600" dirty="0">
                <a:latin typeface="+mn-lt"/>
              </a:rPr>
              <a:t>, "Point"@</a:t>
            </a:r>
            <a:r>
              <a:rPr lang="fr-FR" sz="1600" dirty="0" err="1">
                <a:latin typeface="+mn-lt"/>
              </a:rPr>
              <a:t>fr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 err="1" smtClean="0">
                <a:latin typeface="+mn-lt"/>
              </a:rPr>
              <a:t>rdfs:subClassOf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 err="1">
                <a:latin typeface="+mn-lt"/>
              </a:rPr>
              <a:t>geom:Geometry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b="1" dirty="0" err="1" smtClean="0">
                <a:latin typeface="+mn-lt"/>
              </a:rPr>
              <a:t>rdfs:subClassOf</a:t>
            </a:r>
            <a:r>
              <a:rPr lang="fr-FR" sz="1600" b="1" dirty="0" smtClean="0">
                <a:latin typeface="+mn-lt"/>
              </a:rPr>
              <a:t> </a:t>
            </a:r>
            <a:r>
              <a:rPr lang="fr-FR" sz="1600" b="1" dirty="0" err="1">
                <a:latin typeface="+mn-lt"/>
              </a:rPr>
              <a:t>sf:Point</a:t>
            </a:r>
            <a:r>
              <a:rPr lang="fr-FR" sz="1600" b="1" dirty="0">
                <a:latin typeface="+mn-lt"/>
              </a:rPr>
              <a:t>;</a:t>
            </a:r>
          </a:p>
          <a:p>
            <a:pPr indent="533400"/>
            <a:r>
              <a:rPr lang="fr-FR" sz="1600" dirty="0" err="1" smtClean="0">
                <a:latin typeface="+mn-lt"/>
              </a:rPr>
              <a:t>owl:equivalentClass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>
                <a:latin typeface="+mn-lt"/>
              </a:rPr>
              <a:t>[ a  </a:t>
            </a:r>
            <a:r>
              <a:rPr lang="fr-FR" sz="1600" dirty="0" err="1">
                <a:latin typeface="+mn-lt"/>
              </a:rPr>
              <a:t>owl:Class</a:t>
            </a:r>
            <a:r>
              <a:rPr lang="fr-FR" sz="1600" dirty="0">
                <a:latin typeface="+mn-lt"/>
              </a:rPr>
              <a:t> ;</a:t>
            </a:r>
          </a:p>
          <a:p>
            <a:pPr indent="533400"/>
            <a:r>
              <a:rPr lang="fr-FR" sz="1600" dirty="0">
                <a:latin typeface="+mn-lt"/>
              </a:rPr>
              <a:t>		</a:t>
            </a:r>
            <a:r>
              <a:rPr lang="fr-FR" sz="1600" dirty="0" err="1" smtClean="0">
                <a:latin typeface="+mn-lt"/>
              </a:rPr>
              <a:t>owl:intersectionOf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>
                <a:latin typeface="+mn-lt"/>
              </a:rPr>
              <a:t>(</a:t>
            </a:r>
          </a:p>
          <a:p>
            <a:pPr indent="533400"/>
            <a:r>
              <a:rPr lang="fr-FR" sz="1600" dirty="0">
                <a:latin typeface="+mn-lt"/>
              </a:rPr>
              <a:t>		</a:t>
            </a:r>
            <a:r>
              <a:rPr lang="fr-FR" sz="1600" dirty="0" smtClean="0">
                <a:latin typeface="+mn-lt"/>
              </a:rPr>
              <a:t>	[ </a:t>
            </a:r>
            <a:r>
              <a:rPr lang="fr-FR" sz="1600" dirty="0">
                <a:latin typeface="+mn-lt"/>
              </a:rPr>
              <a:t>a </a:t>
            </a:r>
            <a:r>
              <a:rPr lang="fr-FR" sz="1600" dirty="0" err="1">
                <a:latin typeface="+mn-lt"/>
              </a:rPr>
              <a:t>owl:Restriction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owl:onDataRange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 err="1">
                <a:latin typeface="+mn-lt"/>
              </a:rPr>
              <a:t>xsd:double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owl:onProperty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b="1" dirty="0" err="1">
                <a:latin typeface="+mn-lt"/>
              </a:rPr>
              <a:t>geom:coordY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owl:qualifiedCardinality</a:t>
            </a:r>
            <a:r>
              <a:rPr lang="fr-FR" sz="1600" dirty="0" smtClean="0">
                <a:latin typeface="+mn-lt"/>
              </a:rPr>
              <a:t> 1</a:t>
            </a:r>
            <a:r>
              <a:rPr lang="fr-FR" sz="1600" dirty="0">
                <a:latin typeface="+mn-lt"/>
              </a:rPr>
              <a:t>"^^</a:t>
            </a:r>
            <a:r>
              <a:rPr lang="fr-FR" sz="1600" dirty="0" err="1">
                <a:latin typeface="+mn-lt"/>
              </a:rPr>
              <a:t>xsd:nonNegativeInteger</a:t>
            </a:r>
            <a:r>
              <a:rPr lang="fr-FR" sz="1600" dirty="0">
                <a:latin typeface="+mn-lt"/>
              </a:rPr>
              <a:t> </a:t>
            </a:r>
            <a:r>
              <a:rPr lang="fr-FR" sz="1600" dirty="0" smtClean="0">
                <a:latin typeface="+mn-lt"/>
              </a:rPr>
              <a:t>]</a:t>
            </a:r>
            <a:endParaRPr lang="fr-FR" sz="1600" dirty="0">
              <a:latin typeface="+mn-lt"/>
            </a:endParaRPr>
          </a:p>
          <a:p>
            <a:pPr indent="533400"/>
            <a:r>
              <a:rPr lang="fr-FR" sz="1600" dirty="0">
                <a:latin typeface="+mn-lt"/>
              </a:rPr>
              <a:t>           </a:t>
            </a:r>
            <a:r>
              <a:rPr lang="fr-FR" sz="1600" dirty="0" smtClean="0">
                <a:latin typeface="+mn-lt"/>
              </a:rPr>
              <a:t>		[ </a:t>
            </a:r>
            <a:r>
              <a:rPr lang="fr-FR" sz="1600" dirty="0">
                <a:latin typeface="+mn-lt"/>
              </a:rPr>
              <a:t>a </a:t>
            </a:r>
            <a:r>
              <a:rPr lang="fr-FR" sz="1600" dirty="0" err="1">
                <a:latin typeface="+mn-lt"/>
              </a:rPr>
              <a:t>owl:Restriction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owl:onDataRange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 err="1">
                <a:latin typeface="+mn-lt"/>
              </a:rPr>
              <a:t>xsd:double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owl:onProperty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b="1" dirty="0" err="1">
                <a:latin typeface="+mn-lt"/>
              </a:rPr>
              <a:t>geom:coordX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owl:qualifiedCardinality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>
                <a:latin typeface="+mn-lt"/>
              </a:rPr>
              <a:t>"1"^^</a:t>
            </a:r>
            <a:r>
              <a:rPr lang="fr-FR" sz="1600" dirty="0" err="1" smtClean="0">
                <a:latin typeface="+mn-lt"/>
              </a:rPr>
              <a:t>xsd:nonNegativeInteger</a:t>
            </a:r>
            <a:r>
              <a:rPr lang="fr-FR" sz="1600" dirty="0">
                <a:latin typeface="+mn-lt"/>
              </a:rPr>
              <a:t>]</a:t>
            </a:r>
          </a:p>
          <a:p>
            <a:pPr indent="533400"/>
            <a:r>
              <a:rPr lang="fr-FR" sz="1600" dirty="0">
                <a:latin typeface="+mn-lt"/>
              </a:rPr>
              <a:t>           </a:t>
            </a:r>
            <a:r>
              <a:rPr lang="fr-FR" sz="1600" dirty="0" smtClean="0">
                <a:latin typeface="+mn-lt"/>
              </a:rPr>
              <a:t>		[ </a:t>
            </a:r>
            <a:r>
              <a:rPr lang="fr-FR" sz="1600" dirty="0">
                <a:latin typeface="+mn-lt"/>
              </a:rPr>
              <a:t>a </a:t>
            </a:r>
            <a:r>
              <a:rPr lang="fr-FR" sz="1600" dirty="0" err="1">
                <a:latin typeface="+mn-lt"/>
              </a:rPr>
              <a:t>owl:Restriction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owl:onDataRange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 err="1">
                <a:latin typeface="+mn-lt"/>
              </a:rPr>
              <a:t>xsd:double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owl:onProperty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b="1" dirty="0" err="1">
                <a:latin typeface="+mn-lt"/>
              </a:rPr>
              <a:t>geom:coordZ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owl:maxQualifiedCardinality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>
                <a:latin typeface="+mn-lt"/>
              </a:rPr>
              <a:t>"1"^^</a:t>
            </a:r>
            <a:r>
              <a:rPr lang="fr-FR" sz="1600" dirty="0" err="1">
                <a:latin typeface="+mn-lt"/>
              </a:rPr>
              <a:t>xsd:nonNegativeInteger</a:t>
            </a:r>
            <a:r>
              <a:rPr lang="fr-FR" sz="1600" dirty="0" smtClean="0">
                <a:latin typeface="+mn-lt"/>
              </a:rPr>
              <a:t>]</a:t>
            </a:r>
            <a:endParaRPr lang="fr-FR" sz="1600" dirty="0">
              <a:latin typeface="+mn-lt"/>
            </a:endParaRPr>
          </a:p>
          <a:p>
            <a:pPr indent="533400"/>
            <a:r>
              <a:rPr lang="fr-FR" sz="1600" dirty="0">
                <a:latin typeface="+mn-lt"/>
              </a:rPr>
              <a:t>           </a:t>
            </a:r>
            <a:r>
              <a:rPr lang="fr-FR" sz="1600" dirty="0" smtClean="0">
                <a:latin typeface="+mn-lt"/>
              </a:rPr>
              <a:t>			[…]   )].</a:t>
            </a:r>
            <a:endParaRPr lang="fr-FR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42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Vocabulary for geometry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31" name="Sous-titre 2"/>
          <p:cNvSpPr txBox="1">
            <a:spLocks/>
          </p:cNvSpPr>
          <p:nvPr/>
        </p:nvSpPr>
        <p:spPr>
          <a:xfrm>
            <a:off x="251520" y="836712"/>
            <a:ext cx="864096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cap="none" dirty="0" smtClean="0">
                <a:solidFill>
                  <a:srgbClr val="97BF0D"/>
                </a:solidFill>
                <a:sym typeface="Wingdings" panose="05000000000000000000" pitchFamily="2" charset="2"/>
              </a:rPr>
              <a:t></a:t>
            </a:r>
            <a:r>
              <a:rPr lang="en-US" cap="none" dirty="0" smtClean="0">
                <a:sym typeface="Wingdings" panose="05000000000000000000" pitchFamily="2" charset="2"/>
              </a:rPr>
              <a:t> Defining </a:t>
            </a:r>
            <a:r>
              <a:rPr lang="en-US" cap="none" dirty="0" err="1" smtClean="0">
                <a:sym typeface="Wingdings" panose="05000000000000000000" pitchFamily="2" charset="2"/>
              </a:rPr>
              <a:t>linestrings</a:t>
            </a:r>
            <a:r>
              <a:rPr lang="en-US" cap="none" dirty="0" smtClean="0">
                <a:sym typeface="Wingdings" panose="05000000000000000000" pitchFamily="2" charset="2"/>
              </a:rPr>
              <a:t> as ordered lists of points</a:t>
            </a:r>
            <a:endParaRPr lang="en-US" cap="none" dirty="0"/>
          </a:p>
          <a:p>
            <a:pPr marL="0" indent="0">
              <a:buNone/>
            </a:pPr>
            <a:r>
              <a:rPr lang="en-US" cap="none" dirty="0" smtClean="0"/>
              <a:t>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5401" y="2194986"/>
            <a:ext cx="5953892" cy="397031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geom:LineString</a:t>
            </a:r>
            <a:r>
              <a:rPr lang="fr-FR" sz="1400" dirty="0"/>
              <a:t> a </a:t>
            </a:r>
            <a:r>
              <a:rPr lang="fr-FR" sz="1400" dirty="0" err="1"/>
              <a:t>owl:Class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 err="1" smtClean="0"/>
              <a:t>rdfs:label</a:t>
            </a:r>
            <a:r>
              <a:rPr lang="fr-FR" sz="1400" dirty="0" smtClean="0"/>
              <a:t> </a:t>
            </a:r>
            <a:r>
              <a:rPr lang="fr-FR" sz="1400" dirty="0"/>
              <a:t>"Line </a:t>
            </a:r>
            <a:r>
              <a:rPr lang="fr-FR" sz="1400" dirty="0" err="1"/>
              <a:t>string"@en</a:t>
            </a:r>
            <a:r>
              <a:rPr lang="fr-FR" sz="1400" dirty="0"/>
              <a:t>, "</a:t>
            </a:r>
            <a:r>
              <a:rPr lang="fr-FR" sz="1400" dirty="0" err="1"/>
              <a:t>Polyligne</a:t>
            </a:r>
            <a:r>
              <a:rPr lang="fr-FR" sz="1400" dirty="0"/>
              <a:t>"@</a:t>
            </a:r>
            <a:r>
              <a:rPr lang="fr-FR" sz="1400" dirty="0" err="1"/>
              <a:t>fr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 err="1" smtClean="0"/>
              <a:t>rdfs:subClassOf</a:t>
            </a:r>
            <a:r>
              <a:rPr lang="fr-FR" sz="1400" dirty="0" smtClean="0"/>
              <a:t> </a:t>
            </a:r>
            <a:r>
              <a:rPr lang="fr-FR" sz="1400" dirty="0" err="1"/>
              <a:t>geom:Curve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 err="1" smtClean="0"/>
              <a:t>rdfs:subClassOf</a:t>
            </a:r>
            <a:r>
              <a:rPr lang="fr-FR" sz="1400" dirty="0" smtClean="0"/>
              <a:t> </a:t>
            </a:r>
            <a:r>
              <a:rPr lang="fr-FR" sz="1400" dirty="0"/>
              <a:t>[ </a:t>
            </a:r>
          </a:p>
          <a:p>
            <a:pPr marL="896938"/>
            <a:r>
              <a:rPr lang="fr-FR" sz="1400" dirty="0"/>
              <a:t>	</a:t>
            </a:r>
            <a:r>
              <a:rPr lang="fr-FR" sz="1400" dirty="0" smtClean="0"/>
              <a:t>a </a:t>
            </a:r>
            <a:r>
              <a:rPr lang="fr-FR" sz="1400" dirty="0" err="1"/>
              <a:t>owl:Restriction</a:t>
            </a:r>
            <a:r>
              <a:rPr lang="fr-FR" sz="1400" dirty="0"/>
              <a:t>;				</a:t>
            </a:r>
            <a:r>
              <a:rPr lang="fr-FR" sz="1400" dirty="0" err="1" smtClean="0"/>
              <a:t>owl:onClass</a:t>
            </a:r>
            <a:r>
              <a:rPr lang="fr-FR" sz="1400" dirty="0" smtClean="0"/>
              <a:t> </a:t>
            </a:r>
            <a:r>
              <a:rPr lang="fr-FR" sz="1400" b="1" dirty="0" err="1"/>
              <a:t>geom:PointsList</a:t>
            </a:r>
            <a:r>
              <a:rPr lang="fr-FR" sz="1400" dirty="0"/>
              <a:t>;			</a:t>
            </a:r>
            <a:r>
              <a:rPr lang="fr-FR" sz="1400" dirty="0" err="1" smtClean="0"/>
              <a:t>owl:onProperty</a:t>
            </a:r>
            <a:r>
              <a:rPr lang="fr-FR" sz="1400" dirty="0" smtClean="0"/>
              <a:t> </a:t>
            </a:r>
            <a:r>
              <a:rPr lang="fr-FR" sz="1400" dirty="0" err="1"/>
              <a:t>geom:points</a:t>
            </a:r>
            <a:r>
              <a:rPr lang="fr-FR" sz="1400" dirty="0"/>
              <a:t>;		</a:t>
            </a:r>
            <a:r>
              <a:rPr lang="fr-FR" sz="1400" dirty="0" err="1" smtClean="0"/>
              <a:t>owl:qualifiedCardinality</a:t>
            </a:r>
            <a:r>
              <a:rPr lang="fr-FR" sz="1400" dirty="0" smtClean="0"/>
              <a:t> </a:t>
            </a:r>
            <a:r>
              <a:rPr lang="fr-FR" sz="1400" dirty="0"/>
              <a:t>"1"^^</a:t>
            </a:r>
            <a:r>
              <a:rPr lang="fr-FR" sz="1400" dirty="0" err="1"/>
              <a:t>xsd:nonNegativeInteger</a:t>
            </a:r>
            <a:r>
              <a:rPr lang="fr-FR" sz="1400" dirty="0"/>
              <a:t> ];</a:t>
            </a:r>
          </a:p>
          <a:p>
            <a:pPr marL="533400"/>
            <a:r>
              <a:rPr lang="fr-FR" sz="1400" b="1" dirty="0" err="1" smtClean="0"/>
              <a:t>rdfs:subClassOf</a:t>
            </a:r>
            <a:r>
              <a:rPr lang="fr-FR" sz="1400" b="1" dirty="0" smtClean="0"/>
              <a:t> </a:t>
            </a:r>
            <a:r>
              <a:rPr lang="fr-FR" sz="1400" b="1" dirty="0" err="1"/>
              <a:t>sf:LineString</a:t>
            </a:r>
            <a:r>
              <a:rPr lang="fr-FR" sz="1400" dirty="0" smtClean="0"/>
              <a:t>.</a:t>
            </a:r>
          </a:p>
          <a:p>
            <a:endParaRPr lang="fr-FR" sz="1400" dirty="0" smtClean="0"/>
          </a:p>
          <a:p>
            <a:r>
              <a:rPr lang="fr-FR" sz="1400" b="1" dirty="0" err="1"/>
              <a:t>geom:PointsList</a:t>
            </a:r>
            <a:r>
              <a:rPr lang="fr-FR" sz="1400" dirty="0"/>
              <a:t> a </a:t>
            </a:r>
            <a:r>
              <a:rPr lang="fr-FR" sz="1400" dirty="0" err="1"/>
              <a:t>owl:Class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 err="1" smtClean="0"/>
              <a:t>rdfs:comment</a:t>
            </a:r>
            <a:r>
              <a:rPr lang="fr-FR" sz="1400" dirty="0" smtClean="0"/>
              <a:t> </a:t>
            </a:r>
            <a:r>
              <a:rPr lang="fr-FR" sz="1400" dirty="0"/>
              <a:t>"</a:t>
            </a:r>
            <a:r>
              <a:rPr lang="fr-FR" sz="1400" dirty="0" err="1"/>
              <a:t>Ordered</a:t>
            </a:r>
            <a:r>
              <a:rPr lang="fr-FR" sz="1400" dirty="0"/>
              <a:t> </a:t>
            </a:r>
            <a:r>
              <a:rPr lang="fr-FR" sz="1400" dirty="0" err="1"/>
              <a:t>list</a:t>
            </a:r>
            <a:r>
              <a:rPr lang="fr-FR" sz="1400" dirty="0"/>
              <a:t> of </a:t>
            </a:r>
            <a:r>
              <a:rPr lang="fr-FR" sz="1400" dirty="0" err="1"/>
              <a:t>points."@en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 err="1" smtClean="0"/>
              <a:t>rdfs:label</a:t>
            </a:r>
            <a:r>
              <a:rPr lang="fr-FR" sz="1400" dirty="0" smtClean="0"/>
              <a:t> </a:t>
            </a:r>
            <a:r>
              <a:rPr lang="fr-FR" sz="1400" dirty="0"/>
              <a:t>"List of </a:t>
            </a:r>
            <a:r>
              <a:rPr lang="fr-FR" sz="1400" dirty="0" err="1"/>
              <a:t>points"@en,"Liste</a:t>
            </a:r>
            <a:r>
              <a:rPr lang="fr-FR" sz="1400" dirty="0"/>
              <a:t> de points"@</a:t>
            </a:r>
            <a:r>
              <a:rPr lang="fr-FR" sz="1400" dirty="0" err="1"/>
              <a:t>fr</a:t>
            </a:r>
            <a:r>
              <a:rPr lang="fr-FR" sz="1400" dirty="0"/>
              <a:t>;</a:t>
            </a:r>
          </a:p>
          <a:p>
            <a:pPr marL="533400"/>
            <a:r>
              <a:rPr lang="fr-FR" sz="1400" b="1" dirty="0" err="1" smtClean="0"/>
              <a:t>rdfs:subClassOf</a:t>
            </a:r>
            <a:r>
              <a:rPr lang="fr-FR" sz="1400" b="1" dirty="0" smtClean="0"/>
              <a:t> </a:t>
            </a:r>
            <a:r>
              <a:rPr lang="fr-FR" sz="1400" b="1" dirty="0" err="1"/>
              <a:t>rdf:List</a:t>
            </a:r>
            <a:r>
              <a:rPr lang="fr-FR" sz="1400" b="1" dirty="0"/>
              <a:t>;</a:t>
            </a:r>
          </a:p>
          <a:p>
            <a:pPr marL="533400"/>
            <a:r>
              <a:rPr lang="fr-FR" sz="1400" dirty="0" err="1" smtClean="0"/>
              <a:t>rdfs:subClassOf</a:t>
            </a:r>
            <a:r>
              <a:rPr lang="fr-FR" sz="1400" dirty="0" smtClean="0"/>
              <a:t> </a:t>
            </a:r>
            <a:r>
              <a:rPr lang="fr-FR" sz="1400" dirty="0"/>
              <a:t>[ </a:t>
            </a:r>
          </a:p>
          <a:p>
            <a:pPr marL="533400"/>
            <a:r>
              <a:rPr lang="fr-FR" sz="1400" dirty="0"/>
              <a:t>	</a:t>
            </a:r>
            <a:r>
              <a:rPr lang="fr-FR" sz="1400" dirty="0" smtClean="0"/>
              <a:t>a </a:t>
            </a:r>
            <a:r>
              <a:rPr lang="fr-FR" sz="1400" dirty="0" err="1"/>
              <a:t>owl:Restriction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/>
              <a:t>	</a:t>
            </a:r>
            <a:r>
              <a:rPr lang="fr-FR" sz="1400" dirty="0" err="1" smtClean="0"/>
              <a:t>owl:allValuesFrom</a:t>
            </a:r>
            <a:r>
              <a:rPr lang="fr-FR" sz="1400" dirty="0" smtClean="0"/>
              <a:t> </a:t>
            </a:r>
            <a:r>
              <a:rPr lang="fr-FR" sz="1400" b="1" dirty="0" err="1"/>
              <a:t>geom:Point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/>
              <a:t>	</a:t>
            </a:r>
            <a:r>
              <a:rPr lang="fr-FR" sz="1400" dirty="0" err="1" smtClean="0"/>
              <a:t>owl:onProperty</a:t>
            </a:r>
            <a:r>
              <a:rPr lang="fr-FR" sz="1400" dirty="0" smtClean="0"/>
              <a:t> </a:t>
            </a:r>
            <a:r>
              <a:rPr lang="fr-FR" sz="1400" dirty="0" err="1"/>
              <a:t>rdf:first</a:t>
            </a:r>
            <a:r>
              <a:rPr lang="fr-FR" sz="1400" dirty="0" smtClean="0"/>
              <a:t>].</a:t>
            </a:r>
            <a:endParaRPr lang="fr-FR" sz="1400" dirty="0"/>
          </a:p>
        </p:txBody>
      </p:sp>
      <p:grpSp>
        <p:nvGrpSpPr>
          <p:cNvPr id="72" name="Groupe 71"/>
          <p:cNvGrpSpPr/>
          <p:nvPr/>
        </p:nvGrpSpPr>
        <p:grpSpPr>
          <a:xfrm>
            <a:off x="5292080" y="2060848"/>
            <a:ext cx="3805303" cy="1715602"/>
            <a:chOff x="5292080" y="2051941"/>
            <a:chExt cx="3805303" cy="1715602"/>
          </a:xfrm>
        </p:grpSpPr>
        <p:sp>
          <p:nvSpPr>
            <p:cNvPr id="4" name="Rectangle 3"/>
            <p:cNvSpPr/>
            <p:nvPr/>
          </p:nvSpPr>
          <p:spPr>
            <a:xfrm>
              <a:off x="5292080" y="2051941"/>
              <a:ext cx="3805303" cy="1668579"/>
            </a:xfrm>
            <a:prstGeom prst="rect">
              <a:avLst/>
            </a:prstGeom>
            <a:solidFill>
              <a:schemeClr val="bg1"/>
            </a:solidFill>
            <a:ln w="3175"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" name="Groupe 8"/>
            <p:cNvGrpSpPr/>
            <p:nvPr/>
          </p:nvGrpSpPr>
          <p:grpSpPr>
            <a:xfrm>
              <a:off x="5292081" y="2051941"/>
              <a:ext cx="3744142" cy="1715602"/>
              <a:chOff x="107950" y="1641822"/>
              <a:chExt cx="8712200" cy="2972663"/>
            </a:xfrm>
          </p:grpSpPr>
          <p:grpSp>
            <p:nvGrpSpPr>
              <p:cNvPr id="10" name="Groupe 13"/>
              <p:cNvGrpSpPr>
                <a:grpSpLocks/>
              </p:cNvGrpSpPr>
              <p:nvPr/>
            </p:nvGrpSpPr>
            <p:grpSpPr bwMode="auto">
              <a:xfrm>
                <a:off x="179388" y="2002185"/>
                <a:ext cx="2520950" cy="2232025"/>
                <a:chOff x="395536" y="1556792"/>
                <a:chExt cx="2520280" cy="2232248"/>
              </a:xfrm>
            </p:grpSpPr>
            <p:sp>
              <p:nvSpPr>
                <p:cNvPr id="63" name="Ellipse 62"/>
                <p:cNvSpPr/>
                <p:nvPr/>
              </p:nvSpPr>
              <p:spPr>
                <a:xfrm>
                  <a:off x="395536" y="1844158"/>
                  <a:ext cx="144424" cy="1444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4" name="Ellipse 63"/>
                <p:cNvSpPr/>
                <p:nvPr/>
              </p:nvSpPr>
              <p:spPr>
                <a:xfrm>
                  <a:off x="1187487" y="2133112"/>
                  <a:ext cx="144425" cy="1444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5" name="Ellipse 64"/>
                <p:cNvSpPr/>
                <p:nvPr/>
              </p:nvSpPr>
              <p:spPr>
                <a:xfrm>
                  <a:off x="2771391" y="2493511"/>
                  <a:ext cx="144425" cy="1428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6" name="Ellipse 65"/>
                <p:cNvSpPr/>
                <p:nvPr/>
              </p:nvSpPr>
              <p:spPr>
                <a:xfrm>
                  <a:off x="2123864" y="1556792"/>
                  <a:ext cx="144425" cy="14447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7" name="Ellipse 66"/>
                <p:cNvSpPr/>
                <p:nvPr/>
              </p:nvSpPr>
              <p:spPr>
                <a:xfrm>
                  <a:off x="1476336" y="2852321"/>
                  <a:ext cx="142837" cy="14447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8" name="Ellipse 67"/>
                <p:cNvSpPr/>
                <p:nvPr/>
              </p:nvSpPr>
              <p:spPr>
                <a:xfrm>
                  <a:off x="2771391" y="3068243"/>
                  <a:ext cx="144425" cy="14447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9" name="Ellipse 68"/>
                <p:cNvSpPr/>
                <p:nvPr/>
              </p:nvSpPr>
              <p:spPr>
                <a:xfrm>
                  <a:off x="2771391" y="1844158"/>
                  <a:ext cx="144425" cy="1444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70" name="Ellipse 69"/>
                <p:cNvSpPr/>
                <p:nvPr/>
              </p:nvSpPr>
              <p:spPr>
                <a:xfrm>
                  <a:off x="1692178" y="3501673"/>
                  <a:ext cx="142837" cy="1428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71" name="Ellipse 70"/>
                <p:cNvSpPr/>
                <p:nvPr/>
              </p:nvSpPr>
              <p:spPr>
                <a:xfrm>
                  <a:off x="2411125" y="3644563"/>
                  <a:ext cx="144424" cy="1444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</p:grpSp>
          <p:sp>
            <p:nvSpPr>
              <p:cNvPr id="11" name="Ellipse 10"/>
              <p:cNvSpPr/>
              <p:nvPr/>
            </p:nvSpPr>
            <p:spPr>
              <a:xfrm>
                <a:off x="3203575" y="2289522"/>
                <a:ext cx="144463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3995738" y="2578447"/>
                <a:ext cx="144462" cy="1428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5580063" y="2937222"/>
                <a:ext cx="144462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932363" y="2002185"/>
                <a:ext cx="144462" cy="1428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4284663" y="3297585"/>
                <a:ext cx="142875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5580063" y="3513485"/>
                <a:ext cx="144462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5580063" y="2289522"/>
                <a:ext cx="144462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8" name="Ellipse 17"/>
              <p:cNvSpPr/>
              <p:nvPr/>
            </p:nvSpPr>
            <p:spPr>
              <a:xfrm>
                <a:off x="4500563" y="3945285"/>
                <a:ext cx="142875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9" name="Ellipse 18"/>
              <p:cNvSpPr/>
              <p:nvPr/>
            </p:nvSpPr>
            <p:spPr>
              <a:xfrm>
                <a:off x="5219700" y="4089747"/>
                <a:ext cx="144463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20" name="ZoneTexte 24"/>
              <p:cNvSpPr txBox="1">
                <a:spLocks noChangeArrowheads="1"/>
              </p:cNvSpPr>
              <p:nvPr/>
            </p:nvSpPr>
            <p:spPr bwMode="auto">
              <a:xfrm>
                <a:off x="107950" y="1929160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1" name="ZoneTexte 25"/>
              <p:cNvSpPr txBox="1">
                <a:spLocks noChangeArrowheads="1"/>
              </p:cNvSpPr>
              <p:nvPr/>
            </p:nvSpPr>
            <p:spPr bwMode="auto">
              <a:xfrm>
                <a:off x="755651" y="2649886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22" name="ZoneTexte 26"/>
              <p:cNvSpPr txBox="1">
                <a:spLocks noChangeArrowheads="1"/>
              </p:cNvSpPr>
              <p:nvPr/>
            </p:nvSpPr>
            <p:spPr bwMode="auto">
              <a:xfrm>
                <a:off x="971550" y="3226147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23" name="ZoneTexte 27"/>
              <p:cNvSpPr txBox="1">
                <a:spLocks noChangeArrowheads="1"/>
              </p:cNvSpPr>
              <p:nvPr/>
            </p:nvSpPr>
            <p:spPr bwMode="auto">
              <a:xfrm>
                <a:off x="1042987" y="3945284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4</a:t>
                </a:r>
              </a:p>
            </p:txBody>
          </p:sp>
          <p:sp>
            <p:nvSpPr>
              <p:cNvPr id="24" name="ZoneTexte 28"/>
              <p:cNvSpPr txBox="1">
                <a:spLocks noChangeArrowheads="1"/>
              </p:cNvSpPr>
              <p:nvPr/>
            </p:nvSpPr>
            <p:spPr bwMode="auto">
              <a:xfrm>
                <a:off x="2124075" y="4161187"/>
                <a:ext cx="503238" cy="4532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fr-FR" sz="11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25" name="ZoneTexte 29"/>
              <p:cNvSpPr txBox="1">
                <a:spLocks noChangeArrowheads="1"/>
              </p:cNvSpPr>
              <p:nvPr/>
            </p:nvSpPr>
            <p:spPr bwMode="auto">
              <a:xfrm>
                <a:off x="2268538" y="3369022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26" name="ZoneTexte 30"/>
              <p:cNvSpPr txBox="1">
                <a:spLocks noChangeArrowheads="1"/>
              </p:cNvSpPr>
              <p:nvPr/>
            </p:nvSpPr>
            <p:spPr bwMode="auto">
              <a:xfrm>
                <a:off x="2268538" y="2794347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27" name="ZoneTexte 31"/>
              <p:cNvSpPr txBox="1">
                <a:spLocks noChangeArrowheads="1"/>
              </p:cNvSpPr>
              <p:nvPr/>
            </p:nvSpPr>
            <p:spPr bwMode="auto">
              <a:xfrm>
                <a:off x="2268538" y="2218084"/>
                <a:ext cx="2794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8</a:t>
                </a:r>
              </a:p>
            </p:txBody>
          </p:sp>
          <p:sp>
            <p:nvSpPr>
              <p:cNvPr id="28" name="ZoneTexte 32"/>
              <p:cNvSpPr txBox="1">
                <a:spLocks noChangeArrowheads="1"/>
              </p:cNvSpPr>
              <p:nvPr/>
            </p:nvSpPr>
            <p:spPr bwMode="auto">
              <a:xfrm>
                <a:off x="1979615" y="1641822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9</a:t>
                </a:r>
              </a:p>
            </p:txBody>
          </p:sp>
          <p:cxnSp>
            <p:nvCxnSpPr>
              <p:cNvPr id="29" name="Connecteur droit 28"/>
              <p:cNvCxnSpPr>
                <a:stCxn id="63" idx="6"/>
                <a:endCxn id="64" idx="1"/>
              </p:cNvCxnSpPr>
              <p:nvPr/>
            </p:nvCxnSpPr>
            <p:spPr>
              <a:xfrm>
                <a:off x="323850" y="2360960"/>
                <a:ext cx="668338" cy="2381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/>
              <p:cNvCxnSpPr>
                <a:stCxn id="67" idx="1"/>
                <a:endCxn id="64" idx="5"/>
              </p:cNvCxnSpPr>
              <p:nvPr/>
            </p:nvCxnSpPr>
            <p:spPr>
              <a:xfrm flipH="1" flipV="1">
                <a:off x="1093788" y="2700685"/>
                <a:ext cx="187325" cy="6175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/>
              <p:cNvCxnSpPr>
                <a:stCxn id="67" idx="4"/>
                <a:endCxn id="70" idx="0"/>
              </p:cNvCxnSpPr>
              <p:nvPr/>
            </p:nvCxnSpPr>
            <p:spPr>
              <a:xfrm>
                <a:off x="1331913" y="3442047"/>
                <a:ext cx="215900" cy="5032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/>
              <p:cNvCxnSpPr>
                <a:stCxn id="70" idx="5"/>
                <a:endCxn id="71" idx="2"/>
              </p:cNvCxnSpPr>
              <p:nvPr/>
            </p:nvCxnSpPr>
            <p:spPr>
              <a:xfrm>
                <a:off x="1598613" y="4069110"/>
                <a:ext cx="596900" cy="920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/>
              <p:cNvCxnSpPr>
                <a:stCxn id="71" idx="7"/>
                <a:endCxn id="68" idx="4"/>
              </p:cNvCxnSpPr>
              <p:nvPr/>
            </p:nvCxnSpPr>
            <p:spPr>
              <a:xfrm flipV="1">
                <a:off x="2319338" y="3657947"/>
                <a:ext cx="307975" cy="4524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/>
              <p:cNvCxnSpPr>
                <a:stCxn id="65" idx="4"/>
                <a:endCxn id="68" idx="0"/>
              </p:cNvCxnSpPr>
              <p:nvPr/>
            </p:nvCxnSpPr>
            <p:spPr>
              <a:xfrm>
                <a:off x="2627313" y="3081685"/>
                <a:ext cx="0" cy="431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35"/>
              <p:cNvCxnSpPr>
                <a:stCxn id="69" idx="4"/>
                <a:endCxn id="65" idx="0"/>
              </p:cNvCxnSpPr>
              <p:nvPr/>
            </p:nvCxnSpPr>
            <p:spPr>
              <a:xfrm>
                <a:off x="2627313" y="2433985"/>
                <a:ext cx="0" cy="5032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/>
              <p:cNvCxnSpPr>
                <a:stCxn id="66" idx="5"/>
                <a:endCxn id="69" idx="1"/>
              </p:cNvCxnSpPr>
              <p:nvPr/>
            </p:nvCxnSpPr>
            <p:spPr>
              <a:xfrm>
                <a:off x="2030413" y="2124422"/>
                <a:ext cx="546100" cy="1857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/>
              <p:cNvCxnSpPr>
                <a:stCxn id="11" idx="6"/>
                <a:endCxn id="14" idx="2"/>
              </p:cNvCxnSpPr>
              <p:nvPr/>
            </p:nvCxnSpPr>
            <p:spPr>
              <a:xfrm flipV="1">
                <a:off x="3348038" y="2073622"/>
                <a:ext cx="1584325" cy="2873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/>
              <p:cNvCxnSpPr>
                <a:stCxn id="17" idx="2"/>
                <a:endCxn id="14" idx="5"/>
              </p:cNvCxnSpPr>
              <p:nvPr/>
            </p:nvCxnSpPr>
            <p:spPr>
              <a:xfrm flipH="1" flipV="1">
                <a:off x="5054600" y="2124422"/>
                <a:ext cx="525463" cy="2365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/>
              <p:cNvCxnSpPr>
                <a:stCxn id="13" idx="4"/>
                <a:endCxn id="17" idx="4"/>
              </p:cNvCxnSpPr>
              <p:nvPr/>
            </p:nvCxnSpPr>
            <p:spPr>
              <a:xfrm flipV="1">
                <a:off x="5651500" y="2433985"/>
                <a:ext cx="0" cy="6477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>
                <a:stCxn id="13" idx="1"/>
                <a:endCxn id="12" idx="5"/>
              </p:cNvCxnSpPr>
              <p:nvPr/>
            </p:nvCxnSpPr>
            <p:spPr>
              <a:xfrm flipH="1" flipV="1">
                <a:off x="4119563" y="2700685"/>
                <a:ext cx="1481137" cy="25876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/>
              <p:cNvCxnSpPr>
                <a:stCxn id="15" idx="5"/>
                <a:endCxn id="12" idx="3"/>
              </p:cNvCxnSpPr>
              <p:nvPr/>
            </p:nvCxnSpPr>
            <p:spPr>
              <a:xfrm flipH="1" flipV="1">
                <a:off x="4016375" y="2700685"/>
                <a:ext cx="390525" cy="7207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>
                <a:stCxn id="15" idx="5"/>
                <a:endCxn id="16" idx="3"/>
              </p:cNvCxnSpPr>
              <p:nvPr/>
            </p:nvCxnSpPr>
            <p:spPr>
              <a:xfrm>
                <a:off x="4406900" y="3421410"/>
                <a:ext cx="1193800" cy="2159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/>
              <p:cNvCxnSpPr>
                <a:stCxn id="19" idx="7"/>
                <a:endCxn id="16" idx="5"/>
              </p:cNvCxnSpPr>
              <p:nvPr/>
            </p:nvCxnSpPr>
            <p:spPr>
              <a:xfrm flipV="1">
                <a:off x="5343525" y="3637310"/>
                <a:ext cx="358775" cy="4730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/>
              <p:cNvCxnSpPr>
                <a:stCxn id="18" idx="7"/>
                <a:endCxn id="19" idx="2"/>
              </p:cNvCxnSpPr>
              <p:nvPr/>
            </p:nvCxnSpPr>
            <p:spPr>
              <a:xfrm>
                <a:off x="4622800" y="3967510"/>
                <a:ext cx="596900" cy="1936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Ellipse 45"/>
              <p:cNvSpPr/>
              <p:nvPr/>
            </p:nvSpPr>
            <p:spPr>
              <a:xfrm>
                <a:off x="6300788" y="2289522"/>
                <a:ext cx="142875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47" name="Ellipse 46"/>
              <p:cNvSpPr/>
              <p:nvPr/>
            </p:nvSpPr>
            <p:spPr>
              <a:xfrm>
                <a:off x="7092950" y="2578447"/>
                <a:ext cx="142875" cy="1428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48" name="Ellipse 47"/>
              <p:cNvSpPr/>
              <p:nvPr/>
            </p:nvSpPr>
            <p:spPr>
              <a:xfrm>
                <a:off x="8675688" y="2937222"/>
                <a:ext cx="144462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49" name="Ellipse 48"/>
              <p:cNvSpPr/>
              <p:nvPr/>
            </p:nvSpPr>
            <p:spPr>
              <a:xfrm>
                <a:off x="8027988" y="2002185"/>
                <a:ext cx="144462" cy="1428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50" name="Ellipse 49"/>
              <p:cNvSpPr/>
              <p:nvPr/>
            </p:nvSpPr>
            <p:spPr>
              <a:xfrm>
                <a:off x="7380288" y="3297585"/>
                <a:ext cx="144462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8675688" y="3513485"/>
                <a:ext cx="144462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8675688" y="2289522"/>
                <a:ext cx="144462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53" name="Ellipse 52"/>
              <p:cNvSpPr/>
              <p:nvPr/>
            </p:nvSpPr>
            <p:spPr>
              <a:xfrm>
                <a:off x="7596188" y="3945285"/>
                <a:ext cx="144462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54" name="Ellipse 53"/>
              <p:cNvSpPr/>
              <p:nvPr/>
            </p:nvSpPr>
            <p:spPr>
              <a:xfrm>
                <a:off x="8316913" y="4089747"/>
                <a:ext cx="142875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cxnSp>
            <p:nvCxnSpPr>
              <p:cNvPr id="55" name="Connecteur droit 54"/>
              <p:cNvCxnSpPr>
                <a:stCxn id="46" idx="2"/>
                <a:endCxn id="49" idx="2"/>
              </p:cNvCxnSpPr>
              <p:nvPr/>
            </p:nvCxnSpPr>
            <p:spPr>
              <a:xfrm flipV="1">
                <a:off x="6300788" y="2073623"/>
                <a:ext cx="1727200" cy="2881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55"/>
              <p:cNvCxnSpPr>
                <a:stCxn id="47" idx="2"/>
                <a:endCxn id="46" idx="5"/>
              </p:cNvCxnSpPr>
              <p:nvPr/>
            </p:nvCxnSpPr>
            <p:spPr>
              <a:xfrm flipH="1" flipV="1">
                <a:off x="6422739" y="2412829"/>
                <a:ext cx="670211" cy="23705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56"/>
              <p:cNvCxnSpPr>
                <a:stCxn id="48" idx="4"/>
                <a:endCxn id="51" idx="4"/>
              </p:cNvCxnSpPr>
              <p:nvPr/>
            </p:nvCxnSpPr>
            <p:spPr>
              <a:xfrm>
                <a:off x="8748713" y="3081685"/>
                <a:ext cx="0" cy="57626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/>
              <p:cNvCxnSpPr>
                <a:stCxn id="52" idx="2"/>
                <a:endCxn id="47" idx="3"/>
              </p:cNvCxnSpPr>
              <p:nvPr/>
            </p:nvCxnSpPr>
            <p:spPr>
              <a:xfrm flipH="1">
                <a:off x="7113874" y="2361754"/>
                <a:ext cx="1561814" cy="33864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58"/>
              <p:cNvCxnSpPr>
                <a:stCxn id="48" idx="4"/>
                <a:endCxn id="52" idx="4"/>
              </p:cNvCxnSpPr>
              <p:nvPr/>
            </p:nvCxnSpPr>
            <p:spPr>
              <a:xfrm flipV="1">
                <a:off x="8747919" y="2433985"/>
                <a:ext cx="0" cy="6477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/>
              <p:cNvCxnSpPr>
                <a:stCxn id="50" idx="5"/>
                <a:endCxn id="53" idx="0"/>
              </p:cNvCxnSpPr>
              <p:nvPr/>
            </p:nvCxnSpPr>
            <p:spPr>
              <a:xfrm>
                <a:off x="7503594" y="3420891"/>
                <a:ext cx="164825" cy="52439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/>
              <p:cNvCxnSpPr>
                <a:stCxn id="54" idx="7"/>
                <a:endCxn id="51" idx="5"/>
              </p:cNvCxnSpPr>
              <p:nvPr/>
            </p:nvCxnSpPr>
            <p:spPr>
              <a:xfrm flipV="1">
                <a:off x="8439150" y="3637310"/>
                <a:ext cx="360363" cy="4730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61"/>
              <p:cNvCxnSpPr>
                <a:stCxn id="53" idx="7"/>
                <a:endCxn id="54" idx="2"/>
              </p:cNvCxnSpPr>
              <p:nvPr/>
            </p:nvCxnSpPr>
            <p:spPr>
              <a:xfrm>
                <a:off x="7720013" y="3967510"/>
                <a:ext cx="596900" cy="1936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ZoneTexte 2"/>
          <p:cNvSpPr txBox="1"/>
          <p:nvPr/>
        </p:nvSpPr>
        <p:spPr>
          <a:xfrm>
            <a:off x="6096445" y="3920466"/>
            <a:ext cx="2733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Different interpretations of the same list of points may lead to different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linestrings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Sous-titre 2"/>
          <p:cNvSpPr txBox="1">
            <a:spLocks/>
          </p:cNvSpPr>
          <p:nvPr/>
        </p:nvSpPr>
        <p:spPr>
          <a:xfrm>
            <a:off x="251520" y="1268760"/>
            <a:ext cx="864096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cap="none" dirty="0" smtClean="0">
                <a:solidFill>
                  <a:srgbClr val="97BF0D"/>
                </a:solidFill>
                <a:sym typeface="Wingdings" panose="05000000000000000000" pitchFamily="2" charset="2"/>
              </a:rPr>
              <a:t></a:t>
            </a:r>
            <a:r>
              <a:rPr lang="en-US" cap="none" dirty="0" smtClean="0">
                <a:sym typeface="Wingdings" panose="05000000000000000000" pitchFamily="2" charset="2"/>
              </a:rPr>
              <a:t> Defining linear rings as ordered and circular lists of points</a:t>
            </a:r>
            <a:endParaRPr lang="en-US" cap="none" dirty="0"/>
          </a:p>
          <a:p>
            <a:pPr marL="0" indent="0">
              <a:buNone/>
            </a:pPr>
            <a:r>
              <a:rPr lang="en-US" cap="none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3953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Research Questions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0825" y="980728"/>
            <a:ext cx="8642350" cy="5328592"/>
          </a:xfrm>
        </p:spPr>
        <p:txBody>
          <a:bodyPr/>
          <a:lstStyle/>
          <a:p>
            <a:pPr algn="just">
              <a:defRPr/>
            </a:pPr>
            <a:r>
              <a:rPr lang="en-US" sz="2400" dirty="0"/>
              <a:t>How to efficiently represent and store geospatial data on the Web to ensure interoperable applications</a:t>
            </a:r>
            <a:r>
              <a:rPr lang="en-US" sz="2400" dirty="0" smtClean="0"/>
              <a:t>?</a:t>
            </a:r>
          </a:p>
          <a:p>
            <a:pPr lvl="1" algn="just"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defRPr/>
            </a:pPr>
            <a:r>
              <a:rPr lang="en-US" sz="2000" dirty="0" smtClean="0"/>
              <a:t>the </a:t>
            </a:r>
            <a:r>
              <a:rPr lang="en-US" sz="2000" dirty="0"/>
              <a:t>interlinking with other datasets having overlapping coverage</a:t>
            </a:r>
            <a:endParaRPr lang="en-US" sz="2000" dirty="0" smtClean="0"/>
          </a:p>
          <a:p>
            <a:pPr>
              <a:defRPr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are the best options for a user to discover, browse and interact with semantic content?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Can </a:t>
            </a:r>
            <a:r>
              <a:rPr lang="en-US" sz="2000" dirty="0"/>
              <a:t>we propose a generic model for visualizing semantic content</a:t>
            </a:r>
            <a:r>
              <a:rPr lang="en-US" sz="2000" dirty="0" smtClean="0"/>
              <a:t>?</a:t>
            </a:r>
          </a:p>
          <a:p>
            <a:pPr>
              <a:defRPr/>
            </a:pPr>
            <a:r>
              <a:rPr lang="en-US" sz="2400" dirty="0"/>
              <a:t>What are the mechanisms to help preserving structured data of a high quality on the Web</a:t>
            </a:r>
            <a:r>
              <a:rPr lang="en-US" sz="2400" dirty="0" smtClean="0"/>
              <a:t>?</a:t>
            </a:r>
          </a:p>
          <a:p>
            <a:pPr lvl="1">
              <a:defRPr/>
            </a:pPr>
            <a:r>
              <a:rPr lang="en-US" sz="2000" dirty="0" smtClean="0"/>
              <a:t>How to improve reusing vocabularies for better interoperability</a:t>
            </a:r>
          </a:p>
          <a:p>
            <a:pPr lvl="1">
              <a:defRPr/>
            </a:pPr>
            <a:r>
              <a:rPr lang="en-US" sz="2000" dirty="0" smtClean="0"/>
              <a:t>How to detect incompatibility between data and metadata</a:t>
            </a:r>
            <a:endParaRPr lang="en-US" sz="2000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/>
          <p:cNvSpPr txBox="1">
            <a:spLocks/>
          </p:cNvSpPr>
          <p:nvPr/>
        </p:nvSpPr>
        <p:spPr>
          <a:xfrm>
            <a:off x="1189486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buClr>
                <a:srgbClr val="97BF0D"/>
              </a:buClr>
              <a:buSzPct val="120000"/>
              <a:buNone/>
            </a:pPr>
            <a:endParaRPr lang="en-US" sz="1600"/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endParaRPr lang="en-US" sz="1600" b="0" cap="none" smtClean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85800" y="44624"/>
            <a:ext cx="7772400" cy="936104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/>
              <a:t>Publishing </a:t>
            </a:r>
            <a:r>
              <a:rPr lang="en-US" smtClean="0"/>
              <a:t>GEOFLA Dataset</a:t>
            </a:r>
            <a:endParaRPr lang="en-US"/>
          </a:p>
        </p:txBody>
      </p:sp>
      <p:sp>
        <p:nvSpPr>
          <p:cNvPr id="7" name="Rectangle à coins arrondis 6"/>
          <p:cNvSpPr/>
          <p:nvPr/>
        </p:nvSpPr>
        <p:spPr>
          <a:xfrm>
            <a:off x="6421629" y="836712"/>
            <a:ext cx="1983217" cy="208823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78" y="990408"/>
            <a:ext cx="1745319" cy="1142448"/>
          </a:xfrm>
          <a:prstGeom prst="rect">
            <a:avLst/>
          </a:prstGeom>
        </p:spPr>
      </p:pic>
      <p:sp>
        <p:nvSpPr>
          <p:cNvPr id="11" name="Rectangle à coins arrondis 10"/>
          <p:cNvSpPr/>
          <p:nvPr/>
        </p:nvSpPr>
        <p:spPr>
          <a:xfrm>
            <a:off x="6940146" y="5328708"/>
            <a:ext cx="969109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xxx 2 RDF</a:t>
            </a:r>
            <a:endParaRPr lang="en-US" sz="1400"/>
          </a:p>
        </p:txBody>
      </p:sp>
      <p:sp>
        <p:nvSpPr>
          <p:cNvPr id="12" name="Rectangle à coins arrondis 11"/>
          <p:cNvSpPr/>
          <p:nvPr/>
        </p:nvSpPr>
        <p:spPr>
          <a:xfrm>
            <a:off x="6887841" y="4233875"/>
            <a:ext cx="1076489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RDF 2 RDF</a:t>
            </a:r>
            <a:endParaRPr lang="en-US" sz="1400"/>
          </a:p>
        </p:txBody>
      </p:sp>
      <p:sp>
        <p:nvSpPr>
          <p:cNvPr id="13" name="Rectangle à coins arrondis 12"/>
          <p:cNvSpPr/>
          <p:nvPr/>
        </p:nvSpPr>
        <p:spPr>
          <a:xfrm>
            <a:off x="6748661" y="3068960"/>
            <a:ext cx="1368154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Data linking</a:t>
            </a:r>
            <a:endParaRPr lang="en-US" sz="1400"/>
          </a:p>
        </p:txBody>
      </p:sp>
      <p:sp>
        <p:nvSpPr>
          <p:cNvPr id="14" name="Rectangle 13"/>
          <p:cNvSpPr/>
          <p:nvPr/>
        </p:nvSpPr>
        <p:spPr>
          <a:xfrm>
            <a:off x="6995315" y="4772000"/>
            <a:ext cx="855097" cy="3131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Raw RDF</a:t>
            </a:r>
            <a:endParaRPr lang="en-US" sz="1400"/>
          </a:p>
        </p:txBody>
      </p:sp>
      <p:sp>
        <p:nvSpPr>
          <p:cNvPr id="15" name="Rectangle 14"/>
          <p:cNvSpPr/>
          <p:nvPr/>
        </p:nvSpPr>
        <p:spPr>
          <a:xfrm>
            <a:off x="7007018" y="3598416"/>
            <a:ext cx="855097" cy="3131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SW RDF</a:t>
            </a:r>
            <a:endParaRPr lang="en-US" sz="1400"/>
          </a:p>
        </p:txBody>
      </p:sp>
      <p:sp>
        <p:nvSpPr>
          <p:cNvPr id="16" name="Rectangle 15"/>
          <p:cNvSpPr/>
          <p:nvPr/>
        </p:nvSpPr>
        <p:spPr>
          <a:xfrm>
            <a:off x="6953311" y="2467744"/>
            <a:ext cx="969109" cy="3131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L(O)D RDF</a:t>
            </a:r>
            <a:endParaRPr lang="en-US" sz="1400"/>
          </a:p>
        </p:txBody>
      </p:sp>
      <p:cxnSp>
        <p:nvCxnSpPr>
          <p:cNvPr id="17" name="Connecteur droit avec flèche 16"/>
          <p:cNvCxnSpPr>
            <a:stCxn id="11" idx="0"/>
            <a:endCxn id="14" idx="2"/>
          </p:cNvCxnSpPr>
          <p:nvPr/>
        </p:nvCxnSpPr>
        <p:spPr>
          <a:xfrm flipH="1" flipV="1">
            <a:off x="7422864" y="5085184"/>
            <a:ext cx="1837" cy="2435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4" idx="0"/>
            <a:endCxn id="12" idx="2"/>
          </p:cNvCxnSpPr>
          <p:nvPr/>
        </p:nvCxnSpPr>
        <p:spPr>
          <a:xfrm flipV="1">
            <a:off x="7422864" y="4579156"/>
            <a:ext cx="3222" cy="1928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2" idx="0"/>
            <a:endCxn id="15" idx="2"/>
          </p:cNvCxnSpPr>
          <p:nvPr/>
        </p:nvCxnSpPr>
        <p:spPr>
          <a:xfrm flipV="1">
            <a:off x="7426086" y="3911600"/>
            <a:ext cx="8481" cy="3222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5" idx="0"/>
            <a:endCxn id="13" idx="2"/>
          </p:cNvCxnSpPr>
          <p:nvPr/>
        </p:nvCxnSpPr>
        <p:spPr>
          <a:xfrm flipH="1" flipV="1">
            <a:off x="7432738" y="3414241"/>
            <a:ext cx="1829" cy="1841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3" idx="0"/>
            <a:endCxn id="16" idx="2"/>
          </p:cNvCxnSpPr>
          <p:nvPr/>
        </p:nvCxnSpPr>
        <p:spPr>
          <a:xfrm flipV="1">
            <a:off x="7432738" y="2780928"/>
            <a:ext cx="5128" cy="28803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720605" y="5288404"/>
            <a:ext cx="2653457" cy="4363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http://data.ign.fr/def/geometrie</a:t>
            </a:r>
            <a:endParaRPr lang="en-US" sz="1400"/>
          </a:p>
        </p:txBody>
      </p:sp>
      <p:sp>
        <p:nvSpPr>
          <p:cNvPr id="29" name="Rectangle à coins arrondis 28"/>
          <p:cNvSpPr/>
          <p:nvPr/>
        </p:nvSpPr>
        <p:spPr>
          <a:xfrm>
            <a:off x="5313516" y="4200395"/>
            <a:ext cx="1274708" cy="41065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Mapping</a:t>
            </a:r>
            <a:endParaRPr lang="en-US" sz="1400"/>
          </a:p>
        </p:txBody>
      </p:sp>
      <p:cxnSp>
        <p:nvCxnSpPr>
          <p:cNvPr id="30" name="Connecteur droit avec flèche 29"/>
          <p:cNvCxnSpPr>
            <a:stCxn id="29" idx="3"/>
            <a:endCxn id="12" idx="1"/>
          </p:cNvCxnSpPr>
          <p:nvPr/>
        </p:nvCxnSpPr>
        <p:spPr>
          <a:xfrm>
            <a:off x="6588224" y="4405723"/>
            <a:ext cx="299617" cy="79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6" idx="3"/>
            <a:endCxn id="29" idx="1"/>
          </p:cNvCxnSpPr>
          <p:nvPr/>
        </p:nvCxnSpPr>
        <p:spPr>
          <a:xfrm>
            <a:off x="4932040" y="4396998"/>
            <a:ext cx="381476" cy="872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495517" y="4180974"/>
            <a:ext cx="2436523" cy="432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http://data.ign.fr/def/geofla</a:t>
            </a:r>
            <a:endParaRPr lang="en-US" sz="1400"/>
          </a:p>
        </p:txBody>
      </p:sp>
      <p:cxnSp>
        <p:nvCxnSpPr>
          <p:cNvPr id="39" name="Connecteur en angle 38"/>
          <p:cNvCxnSpPr>
            <a:stCxn id="27" idx="3"/>
            <a:endCxn id="11" idx="1"/>
          </p:cNvCxnSpPr>
          <p:nvPr/>
        </p:nvCxnSpPr>
        <p:spPr>
          <a:xfrm flipV="1">
            <a:off x="6374062" y="5501349"/>
            <a:ext cx="566084" cy="524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en angle 47"/>
          <p:cNvCxnSpPr>
            <a:stCxn id="7" idx="3"/>
            <a:endCxn id="11" idx="3"/>
          </p:cNvCxnSpPr>
          <p:nvPr/>
        </p:nvCxnSpPr>
        <p:spPr>
          <a:xfrm flipH="1">
            <a:off x="7909255" y="1880828"/>
            <a:ext cx="495591" cy="3620521"/>
          </a:xfrm>
          <a:prstGeom prst="bentConnector3">
            <a:avLst>
              <a:gd name="adj1" fmla="val -46127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139395" y="3598415"/>
            <a:ext cx="969109" cy="42660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CRS Dataset</a:t>
            </a:r>
            <a:endParaRPr lang="en-US" sz="1400"/>
          </a:p>
        </p:txBody>
      </p:sp>
      <p:cxnSp>
        <p:nvCxnSpPr>
          <p:cNvPr id="60" name="Connecteur droit avec flèche 59"/>
          <p:cNvCxnSpPr>
            <a:stCxn id="2060" idx="0"/>
            <a:endCxn id="11" idx="2"/>
          </p:cNvCxnSpPr>
          <p:nvPr/>
        </p:nvCxnSpPr>
        <p:spPr>
          <a:xfrm flipV="1">
            <a:off x="7420745" y="5673989"/>
            <a:ext cx="3956" cy="2117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0" name="Rectangle 2059"/>
          <p:cNvSpPr/>
          <p:nvPr/>
        </p:nvSpPr>
        <p:spPr>
          <a:xfrm>
            <a:off x="6429136" y="5885739"/>
            <a:ext cx="1983217" cy="4333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Geofla® shapefiles</a:t>
            </a:r>
            <a:endParaRPr lang="en-US"/>
          </a:p>
        </p:txBody>
      </p:sp>
      <p:pic>
        <p:nvPicPr>
          <p:cNvPr id="70" name="Image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658320"/>
            <a:ext cx="1333500" cy="1651000"/>
          </a:xfrm>
          <a:prstGeom prst="rect">
            <a:avLst/>
          </a:prstGeom>
        </p:spPr>
      </p:pic>
      <p:cxnSp>
        <p:nvCxnSpPr>
          <p:cNvPr id="71" name="Connecteur en angle 70"/>
          <p:cNvCxnSpPr>
            <a:stCxn id="7" idx="1"/>
            <a:endCxn id="13" idx="1"/>
          </p:cNvCxnSpPr>
          <p:nvPr/>
        </p:nvCxnSpPr>
        <p:spPr>
          <a:xfrm rot="10800000" flipH="1" flipV="1">
            <a:off x="6421629" y="1880827"/>
            <a:ext cx="327032" cy="1360773"/>
          </a:xfrm>
          <a:prstGeom prst="bentConnector3">
            <a:avLst>
              <a:gd name="adj1" fmla="val -295139"/>
            </a:avLst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1" name="Rectangle 2070"/>
          <p:cNvSpPr/>
          <p:nvPr/>
        </p:nvSpPr>
        <p:spPr>
          <a:xfrm>
            <a:off x="4933902" y="2420888"/>
            <a:ext cx="936104" cy="2880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INSEE</a:t>
            </a:r>
            <a:endParaRPr lang="en-US"/>
          </a:p>
        </p:txBody>
      </p:sp>
      <p:cxnSp>
        <p:nvCxnSpPr>
          <p:cNvPr id="33" name="Connecteur en angle 32"/>
          <p:cNvCxnSpPr>
            <a:stCxn id="7" idx="1"/>
            <a:endCxn id="13" idx="1"/>
          </p:cNvCxnSpPr>
          <p:nvPr/>
        </p:nvCxnSpPr>
        <p:spPr>
          <a:xfrm rot="10800000" flipH="1" flipV="1">
            <a:off x="6421629" y="1880827"/>
            <a:ext cx="327032" cy="1360773"/>
          </a:xfrm>
          <a:prstGeom prst="bentConnector3">
            <a:avLst>
              <a:gd name="adj1" fmla="val -704192"/>
            </a:avLst>
          </a:prstGeom>
          <a:ln w="1905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3624106" y="2780928"/>
            <a:ext cx="936104" cy="2880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GADM</a:t>
            </a:r>
            <a:endParaRPr lang="en-US"/>
          </a:p>
        </p:txBody>
      </p:sp>
      <p:sp>
        <p:nvSpPr>
          <p:cNvPr id="9" name="Légende encadrée 1 8"/>
          <p:cNvSpPr/>
          <p:nvPr/>
        </p:nvSpPr>
        <p:spPr>
          <a:xfrm>
            <a:off x="35496" y="2332832"/>
            <a:ext cx="2232248" cy="880144"/>
          </a:xfrm>
          <a:prstGeom prst="borderCallout1">
            <a:avLst>
              <a:gd name="adj1" fmla="val 9130"/>
              <a:gd name="adj2" fmla="val 102714"/>
              <a:gd name="adj3" fmla="val 25889"/>
              <a:gd name="adj4" fmla="val 148964"/>
            </a:avLst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SILK: INSEE code and labels of departments</a:t>
            </a:r>
          </a:p>
          <a:p>
            <a:pPr algn="ctr"/>
            <a:r>
              <a:rPr lang="en-US" sz="1400" smtClean="0"/>
              <a:t>93 correct matches</a:t>
            </a:r>
          </a:p>
          <a:p>
            <a:pPr algn="ctr"/>
            <a:r>
              <a:rPr lang="en-US" sz="1400" b="1" smtClean="0"/>
              <a:t>3 missing departments</a:t>
            </a:r>
            <a:endParaRPr lang="en-US" sz="1400" b="1"/>
          </a:p>
        </p:txBody>
      </p:sp>
      <p:sp>
        <p:nvSpPr>
          <p:cNvPr id="40" name="Légende encadrée 1 39"/>
          <p:cNvSpPr/>
          <p:nvPr/>
        </p:nvSpPr>
        <p:spPr>
          <a:xfrm>
            <a:off x="35496" y="1569368"/>
            <a:ext cx="2232248" cy="707504"/>
          </a:xfrm>
          <a:prstGeom prst="borderCallout1">
            <a:avLst>
              <a:gd name="adj1" fmla="val 9130"/>
              <a:gd name="adj2" fmla="val 102714"/>
              <a:gd name="adj3" fmla="val 139152"/>
              <a:gd name="adj4" fmla="val 148584"/>
            </a:avLst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LIMES: labels of communes</a:t>
            </a:r>
          </a:p>
          <a:p>
            <a:pPr algn="ctr"/>
            <a:r>
              <a:rPr lang="en-US" sz="1400" smtClean="0"/>
              <a:t>23252 links created</a:t>
            </a:r>
          </a:p>
          <a:p>
            <a:pPr algn="ctr"/>
            <a:r>
              <a:rPr lang="en-US" sz="1400" b="1" smtClean="0"/>
              <a:t>13435 missing communes</a:t>
            </a:r>
            <a:endParaRPr lang="en-US" sz="1400" b="1"/>
          </a:p>
        </p:txBody>
      </p:sp>
      <p:sp>
        <p:nvSpPr>
          <p:cNvPr id="41" name="Légende encadrée 1 40"/>
          <p:cNvSpPr/>
          <p:nvPr/>
        </p:nvSpPr>
        <p:spPr>
          <a:xfrm>
            <a:off x="35496" y="664072"/>
            <a:ext cx="2232248" cy="833288"/>
          </a:xfrm>
          <a:prstGeom prst="borderCallout1">
            <a:avLst>
              <a:gd name="adj1" fmla="val 9130"/>
              <a:gd name="adj2" fmla="val 102714"/>
              <a:gd name="adj3" fmla="val 181737"/>
              <a:gd name="adj4" fmla="val 161101"/>
            </a:avLst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LIMES : labels</a:t>
            </a:r>
          </a:p>
          <a:p>
            <a:pPr algn="ctr"/>
            <a:r>
              <a:rPr lang="en-US" sz="1400" b="1" smtClean="0"/>
              <a:t>105 correct matches</a:t>
            </a:r>
          </a:p>
          <a:p>
            <a:pPr algn="ctr"/>
            <a:r>
              <a:rPr lang="en-US" sz="1400" smtClean="0"/>
              <a:t>14 communes, 75 departments and 16 regions</a:t>
            </a:r>
            <a:endParaRPr lang="en-US" sz="1400"/>
          </a:p>
        </p:txBody>
      </p:sp>
      <p:sp>
        <p:nvSpPr>
          <p:cNvPr id="49" name="Légende encadrée 1 48"/>
          <p:cNvSpPr/>
          <p:nvPr/>
        </p:nvSpPr>
        <p:spPr>
          <a:xfrm>
            <a:off x="35496" y="3297559"/>
            <a:ext cx="2232248" cy="840879"/>
          </a:xfrm>
          <a:prstGeom prst="borderCallout1">
            <a:avLst>
              <a:gd name="adj1" fmla="val 9130"/>
              <a:gd name="adj2" fmla="val 102714"/>
              <a:gd name="adj3" fmla="val -45081"/>
              <a:gd name="adj4" fmla="val 160721"/>
            </a:avLst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LIMES: labels</a:t>
            </a:r>
          </a:p>
          <a:p>
            <a:pPr algn="ctr"/>
            <a:r>
              <a:rPr lang="en-US" sz="1400" b="1" smtClean="0"/>
              <a:t>70 correct matches</a:t>
            </a:r>
          </a:p>
          <a:p>
            <a:pPr algn="ctr"/>
            <a:r>
              <a:rPr lang="en-US" sz="1400" smtClean="0"/>
              <a:t>10 communes, 51 departments, 9 regions</a:t>
            </a:r>
            <a:endParaRPr lang="en-US" sz="1400"/>
          </a:p>
        </p:txBody>
      </p:sp>
      <p:sp>
        <p:nvSpPr>
          <p:cNvPr id="78" name="Rectangle 77"/>
          <p:cNvSpPr/>
          <p:nvPr/>
        </p:nvSpPr>
        <p:spPr>
          <a:xfrm>
            <a:off x="3349725" y="2408312"/>
            <a:ext cx="1387337" cy="2880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DBpedia FR</a:t>
            </a:r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637758" y="2060848"/>
            <a:ext cx="936104" cy="2880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NUTS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05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buClr>
                <a:srgbClr val="97BF0D"/>
              </a:buClr>
              <a:buSzPct val="120000"/>
              <a:buNone/>
            </a:pPr>
            <a:endParaRPr lang="en-US" sz="1600" dirty="0"/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endParaRPr lang="en-US" sz="1600" b="0" cap="none" dirty="0" smtClean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838200" y="197024"/>
            <a:ext cx="7772400" cy="9361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0" kern="1200" cap="small" baseline="0">
                <a:solidFill>
                  <a:srgbClr val="B9397C"/>
                </a:solidFill>
                <a:effectLst/>
                <a:latin typeface="Candara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9pPr>
          </a:lstStyle>
          <a:p>
            <a:pPr>
              <a:spcBef>
                <a:spcPts val="1200"/>
              </a:spcBef>
            </a:pPr>
            <a:r>
              <a:rPr lang="en-US" dirty="0" smtClean="0"/>
              <a:t>Publishing GEOFLA Dataset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107504" y="1124744"/>
            <a:ext cx="8856984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hlinkClick r:id="rId2"/>
              </a:rPr>
              <a:t>rgeofla:commune</a:t>
            </a:r>
            <a:r>
              <a:rPr lang="fr-FR" sz="1600" dirty="0" smtClean="0">
                <a:hlinkClick r:id="rId2"/>
              </a:rPr>
              <a:t>/65032</a:t>
            </a:r>
            <a:r>
              <a:rPr lang="fr-FR" sz="1600" dirty="0" smtClean="0"/>
              <a:t> 	a </a:t>
            </a:r>
            <a:r>
              <a:rPr lang="fr-FR" sz="1600" dirty="0" err="1" smtClean="0"/>
              <a:t>geofla:Commune</a:t>
            </a:r>
            <a:endParaRPr lang="fr-FR" sz="1600" dirty="0" smtClean="0"/>
          </a:p>
          <a:p>
            <a:r>
              <a:rPr lang="fr-FR" sz="1600" dirty="0" smtClean="0"/>
              <a:t>			</a:t>
            </a:r>
            <a:r>
              <a:rPr lang="fr-FR" sz="1600" dirty="0" err="1" smtClean="0"/>
              <a:t>rdfs:label</a:t>
            </a:r>
            <a:r>
              <a:rPr lang="fr-FR" sz="1600" dirty="0" smtClean="0"/>
              <a:t> </a:t>
            </a:r>
            <a:r>
              <a:rPr lang="en-US" sz="1600" dirty="0" smtClean="0"/>
              <a:t>“ </a:t>
            </a:r>
            <a:r>
              <a:rPr lang="fr-FR" sz="1600" dirty="0" smtClean="0"/>
              <a:t>ARRENS-MARSOUS </a:t>
            </a:r>
            <a:r>
              <a:rPr lang="en-US" sz="1600" dirty="0" smtClean="0"/>
              <a:t> ” </a:t>
            </a:r>
            <a:r>
              <a:rPr lang="fr-FR" sz="1600" dirty="0" smtClean="0"/>
              <a:t>@</a:t>
            </a:r>
            <a:r>
              <a:rPr lang="fr-FR" sz="1600" dirty="0" err="1" smtClean="0"/>
              <a:t>fr</a:t>
            </a:r>
            <a:endParaRPr lang="fr-FR" sz="1600" dirty="0" smtClean="0"/>
          </a:p>
          <a:p>
            <a:r>
              <a:rPr lang="fr-FR" sz="1600" dirty="0" smtClean="0"/>
              <a:t>			</a:t>
            </a:r>
            <a:r>
              <a:rPr lang="fr-FR" sz="1600" b="1" dirty="0" err="1" smtClean="0"/>
              <a:t>geom:geometry</a:t>
            </a:r>
            <a:r>
              <a:rPr lang="fr-FR" sz="1600" dirty="0" smtClean="0"/>
              <a:t>  </a:t>
            </a:r>
            <a:r>
              <a:rPr lang="fr-FR" sz="1600" dirty="0" err="1" smtClean="0"/>
              <a:t>rgeofla:commune</a:t>
            </a:r>
            <a:r>
              <a:rPr lang="fr-FR" sz="1600" dirty="0" smtClean="0"/>
              <a:t>/</a:t>
            </a:r>
            <a:r>
              <a:rPr lang="fr-FR" sz="1600" dirty="0" err="1" smtClean="0"/>
              <a:t>Multipolygon</a:t>
            </a:r>
            <a:r>
              <a:rPr lang="fr-FR" sz="1600" dirty="0" smtClean="0"/>
              <a:t> _6182</a:t>
            </a:r>
          </a:p>
          <a:p>
            <a:r>
              <a:rPr lang="fr-FR" sz="1600" dirty="0" smtClean="0"/>
              <a:t>			</a:t>
            </a:r>
            <a:r>
              <a:rPr lang="fr-FR" sz="1600" b="1" dirty="0" err="1" smtClean="0"/>
              <a:t>geofa:siegeDuChefLieu</a:t>
            </a:r>
            <a:r>
              <a:rPr lang="fr-FR" sz="1600" dirty="0" smtClean="0"/>
              <a:t> </a:t>
            </a:r>
            <a:r>
              <a:rPr lang="fr-FR" sz="1600" dirty="0" err="1" smtClean="0"/>
              <a:t>rgeofla:commune</a:t>
            </a:r>
            <a:r>
              <a:rPr lang="fr-FR" sz="1600" dirty="0" smtClean="0"/>
              <a:t>/PointChf_65032</a:t>
            </a:r>
          </a:p>
          <a:p>
            <a:r>
              <a:rPr lang="fr-FR" sz="1600" dirty="0" smtClean="0"/>
              <a:t>			</a:t>
            </a:r>
            <a:r>
              <a:rPr lang="fr-FR" sz="1600" b="1" dirty="0" err="1" smtClean="0"/>
              <a:t>owl:sameAs</a:t>
            </a:r>
            <a:r>
              <a:rPr lang="fr-FR" sz="1600" dirty="0" smtClean="0"/>
              <a:t> &lt;http://id/insee.fr/geo/commune/65032&gt;.</a:t>
            </a:r>
          </a:p>
          <a:p>
            <a:endParaRPr lang="fr-FR" sz="1600" dirty="0" smtClean="0"/>
          </a:p>
          <a:p>
            <a:r>
              <a:rPr lang="fr-FR" sz="1600" dirty="0" err="1" smtClean="0"/>
              <a:t>rgeofla:commune</a:t>
            </a:r>
            <a:r>
              <a:rPr lang="fr-FR" sz="1600" dirty="0" smtClean="0"/>
              <a:t>/</a:t>
            </a:r>
            <a:r>
              <a:rPr lang="fr-FR" sz="1600" dirty="0" err="1" smtClean="0"/>
              <a:t>Multipolygon</a:t>
            </a:r>
            <a:r>
              <a:rPr lang="fr-FR" sz="1600" dirty="0" smtClean="0"/>
              <a:t> _6182 	a </a:t>
            </a:r>
            <a:r>
              <a:rPr lang="fr-FR" sz="1600" dirty="0" err="1" smtClean="0"/>
              <a:t>geom:MultiPolygon</a:t>
            </a:r>
            <a:endParaRPr lang="fr-FR" sz="1600" dirty="0" smtClean="0"/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gsp:asWKT</a:t>
            </a:r>
            <a:r>
              <a:rPr lang="fr-FR" sz="1600" dirty="0" smtClean="0"/>
              <a:t>  </a:t>
            </a:r>
            <a:r>
              <a:rPr lang="en-US" sz="1600" dirty="0" smtClean="0"/>
              <a:t>“</a:t>
            </a:r>
            <a:r>
              <a:rPr lang="fr-FR" sz="1600" dirty="0" smtClean="0"/>
              <a:t> &lt;http://data.ign.fr/id/crs/WGS84GDD&gt;  				MULTIPOLYGON (((-0.24335582250116848 						42.82314107702203 …..)))</a:t>
            </a:r>
            <a:r>
              <a:rPr lang="en-US" sz="1600" dirty="0" smtClean="0"/>
              <a:t> ” </a:t>
            </a:r>
            <a:r>
              <a:rPr lang="en-US" sz="1600" dirty="0" err="1" smtClean="0"/>
              <a:t>gsp:wktLiteral</a:t>
            </a:r>
            <a:endParaRPr lang="fr-FR" sz="1600" dirty="0" smtClean="0"/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geom:crs</a:t>
            </a:r>
            <a:r>
              <a:rPr lang="fr-FR" sz="1600" dirty="0" smtClean="0"/>
              <a:t> &lt;</a:t>
            </a:r>
            <a:r>
              <a:rPr lang="fr-FR" sz="1600" b="1" dirty="0" smtClean="0"/>
              <a:t>http://data.ign.fr/id/crs/WGS84GDD</a:t>
            </a:r>
            <a:r>
              <a:rPr lang="fr-FR" sz="1600" dirty="0" smtClean="0"/>
              <a:t>&gt;</a:t>
            </a:r>
          </a:p>
          <a:p>
            <a:r>
              <a:rPr lang="fr-FR" sz="1600" dirty="0" smtClean="0"/>
              <a:t>				…</a:t>
            </a:r>
          </a:p>
          <a:p>
            <a:endParaRPr lang="fr-FR" sz="1600" dirty="0" smtClean="0"/>
          </a:p>
          <a:p>
            <a:r>
              <a:rPr lang="fr-FR" sz="1600" dirty="0" err="1" smtClean="0"/>
              <a:t>rgeofla:commune</a:t>
            </a:r>
            <a:r>
              <a:rPr lang="fr-FR" sz="1600" dirty="0" smtClean="0"/>
              <a:t>/PointChf_65032	a </a:t>
            </a:r>
            <a:r>
              <a:rPr lang="fr-FR" sz="1600" dirty="0" err="1" smtClean="0"/>
              <a:t>geom:Point</a:t>
            </a:r>
            <a:endParaRPr lang="fr-FR" sz="1600" dirty="0" smtClean="0"/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gsp:asWKT</a:t>
            </a:r>
            <a:r>
              <a:rPr lang="fr-FR" sz="1600" dirty="0" smtClean="0"/>
              <a:t> </a:t>
            </a:r>
            <a:r>
              <a:rPr lang="en-US" sz="1600" dirty="0" smtClean="0"/>
              <a:t>“ </a:t>
            </a:r>
            <a:r>
              <a:rPr lang="fr-FR" sz="1600" dirty="0" smtClean="0"/>
              <a:t>&lt;http://data.ign.fr/id/crs/RGF93LAMB93&gt;  				POINT(433500 6206700)</a:t>
            </a:r>
            <a:r>
              <a:rPr lang="en-US" sz="1600" dirty="0" smtClean="0"/>
              <a:t> ” </a:t>
            </a:r>
            <a:r>
              <a:rPr lang="en-US" sz="1600" dirty="0" err="1" smtClean="0"/>
              <a:t>gsp:wktLiteral</a:t>
            </a:r>
            <a:endParaRPr lang="fr-FR" sz="1600" dirty="0" smtClean="0"/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geom:crs</a:t>
            </a:r>
            <a:r>
              <a:rPr lang="fr-FR" sz="1600" dirty="0" smtClean="0"/>
              <a:t> &lt;</a:t>
            </a:r>
            <a:r>
              <a:rPr lang="fr-FR" sz="1600" b="1" dirty="0" smtClean="0"/>
              <a:t>http:// data.ign.fr/id/crs/RGF93LAMB93</a:t>
            </a:r>
            <a:r>
              <a:rPr lang="fr-FR" sz="1600" dirty="0" smtClean="0"/>
              <a:t> &gt;</a:t>
            </a:r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geom:coordX</a:t>
            </a:r>
            <a:r>
              <a:rPr lang="fr-FR" sz="1600" dirty="0" smtClean="0"/>
              <a:t> </a:t>
            </a:r>
            <a:r>
              <a:rPr lang="en-US" sz="1600" dirty="0" smtClean="0"/>
              <a:t>“ </a:t>
            </a:r>
            <a:r>
              <a:rPr lang="fr-FR" sz="1600" dirty="0" smtClean="0"/>
              <a:t> 433500 </a:t>
            </a:r>
            <a:r>
              <a:rPr lang="en-US" sz="1600" dirty="0" smtClean="0"/>
              <a:t> ” </a:t>
            </a:r>
            <a:r>
              <a:rPr lang="en-US" sz="1600" dirty="0" err="1" smtClean="0"/>
              <a:t>xsd:double</a:t>
            </a:r>
            <a:endParaRPr lang="fr-FR" sz="1600" dirty="0" smtClean="0"/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geom:coordY</a:t>
            </a:r>
            <a:r>
              <a:rPr lang="fr-FR" sz="1600" dirty="0" smtClean="0"/>
              <a:t> </a:t>
            </a:r>
            <a:r>
              <a:rPr lang="en-US" sz="1600" dirty="0" smtClean="0"/>
              <a:t>“ </a:t>
            </a:r>
            <a:r>
              <a:rPr lang="fr-FR" sz="1600" dirty="0" smtClean="0"/>
              <a:t> 6206700 </a:t>
            </a:r>
            <a:r>
              <a:rPr lang="en-US" sz="1600" dirty="0" smtClean="0"/>
              <a:t>”</a:t>
            </a:r>
            <a:r>
              <a:rPr lang="en-US" sz="1600" dirty="0" err="1" smtClean="0"/>
              <a:t>xsd:double</a:t>
            </a:r>
            <a:endParaRPr lang="en-US" sz="1600" dirty="0" smtClean="0"/>
          </a:p>
          <a:p>
            <a:r>
              <a:rPr lang="fr-FR" sz="1600" dirty="0" smtClean="0"/>
              <a:t>				…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 smtClean="0"/>
              <a:t>				</a:t>
            </a:r>
          </a:p>
          <a:p>
            <a:endParaRPr lang="fr-FR" sz="1600" dirty="0" smtClean="0"/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0112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/>
          <p:cNvSpPr txBox="1">
            <a:spLocks/>
          </p:cNvSpPr>
          <p:nvPr/>
        </p:nvSpPr>
        <p:spPr>
          <a:xfrm>
            <a:off x="1189486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buClr>
                <a:srgbClr val="97BF0D"/>
              </a:buClr>
              <a:buSzPct val="120000"/>
              <a:buNone/>
            </a:pPr>
            <a:endParaRPr lang="en-US" sz="1600" dirty="0"/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endParaRPr lang="en-US" sz="1600" b="0" cap="none" dirty="0" smtClean="0"/>
          </a:p>
        </p:txBody>
      </p:sp>
      <p:sp>
        <p:nvSpPr>
          <p:cNvPr id="7" name="Rectangle à coins arrondis 6"/>
          <p:cNvSpPr/>
          <p:nvPr/>
        </p:nvSpPr>
        <p:spPr>
          <a:xfrm>
            <a:off x="6421629" y="836712"/>
            <a:ext cx="1983217" cy="208823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78" y="990408"/>
            <a:ext cx="1745319" cy="1142448"/>
          </a:xfrm>
          <a:prstGeom prst="rect">
            <a:avLst/>
          </a:prstGeom>
        </p:spPr>
      </p:pic>
      <p:sp>
        <p:nvSpPr>
          <p:cNvPr id="11" name="Rectangle à coins arrondis 10"/>
          <p:cNvSpPr/>
          <p:nvPr/>
        </p:nvSpPr>
        <p:spPr>
          <a:xfrm>
            <a:off x="6940146" y="5328708"/>
            <a:ext cx="969109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xxx 2 RDF</a:t>
            </a:r>
            <a:endParaRPr lang="fr-FR" sz="1400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6887841" y="4233875"/>
            <a:ext cx="1076489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RDF 2 RDF</a:t>
            </a:r>
            <a:endParaRPr lang="fr-FR" sz="1400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6748661" y="3068960"/>
            <a:ext cx="1368154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Data </a:t>
            </a:r>
            <a:r>
              <a:rPr lang="fr-FR" sz="1400" dirty="0" err="1" smtClean="0"/>
              <a:t>linking</a:t>
            </a:r>
            <a:endParaRPr lang="fr-FR" sz="1400" dirty="0"/>
          </a:p>
        </p:txBody>
      </p:sp>
      <p:sp>
        <p:nvSpPr>
          <p:cNvPr id="14" name="Rectangle 13"/>
          <p:cNvSpPr/>
          <p:nvPr/>
        </p:nvSpPr>
        <p:spPr>
          <a:xfrm>
            <a:off x="6995315" y="4772000"/>
            <a:ext cx="855097" cy="3131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Raw</a:t>
            </a:r>
            <a:r>
              <a:rPr lang="fr-FR" sz="1400" dirty="0" smtClean="0"/>
              <a:t> RDF</a:t>
            </a:r>
            <a:endParaRPr lang="fr-FR" sz="1400" dirty="0"/>
          </a:p>
        </p:txBody>
      </p:sp>
      <p:sp>
        <p:nvSpPr>
          <p:cNvPr id="15" name="Rectangle 14"/>
          <p:cNvSpPr/>
          <p:nvPr/>
        </p:nvSpPr>
        <p:spPr>
          <a:xfrm>
            <a:off x="7007018" y="3598416"/>
            <a:ext cx="855097" cy="3131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SW RDF</a:t>
            </a:r>
            <a:endParaRPr lang="fr-FR" sz="1400" dirty="0"/>
          </a:p>
        </p:txBody>
      </p:sp>
      <p:sp>
        <p:nvSpPr>
          <p:cNvPr id="16" name="Rectangle 15"/>
          <p:cNvSpPr/>
          <p:nvPr/>
        </p:nvSpPr>
        <p:spPr>
          <a:xfrm>
            <a:off x="6631704" y="2348880"/>
            <a:ext cx="1606293" cy="4320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L(O)D RDF</a:t>
            </a:r>
          </a:p>
          <a:p>
            <a:pPr algn="ctr"/>
            <a:r>
              <a:rPr lang="fr-FR" sz="1200" dirty="0" smtClean="0"/>
              <a:t>103 413 </a:t>
            </a:r>
            <a:r>
              <a:rPr lang="fr-FR" sz="1200" dirty="0" err="1" smtClean="0"/>
              <a:t>features</a:t>
            </a:r>
            <a:endParaRPr lang="fr-FR" sz="1200" dirty="0"/>
          </a:p>
        </p:txBody>
      </p:sp>
      <p:cxnSp>
        <p:nvCxnSpPr>
          <p:cNvPr id="17" name="Connecteur droit avec flèche 16"/>
          <p:cNvCxnSpPr>
            <a:stCxn id="11" idx="0"/>
            <a:endCxn id="14" idx="2"/>
          </p:cNvCxnSpPr>
          <p:nvPr/>
        </p:nvCxnSpPr>
        <p:spPr>
          <a:xfrm flipH="1" flipV="1">
            <a:off x="7422864" y="5085184"/>
            <a:ext cx="1837" cy="2435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4" idx="0"/>
            <a:endCxn id="12" idx="2"/>
          </p:cNvCxnSpPr>
          <p:nvPr/>
        </p:nvCxnSpPr>
        <p:spPr>
          <a:xfrm flipV="1">
            <a:off x="7422864" y="4579156"/>
            <a:ext cx="3222" cy="1928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2" idx="0"/>
            <a:endCxn id="15" idx="2"/>
          </p:cNvCxnSpPr>
          <p:nvPr/>
        </p:nvCxnSpPr>
        <p:spPr>
          <a:xfrm flipV="1">
            <a:off x="7426086" y="3911600"/>
            <a:ext cx="8481" cy="3222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5" idx="0"/>
            <a:endCxn id="13" idx="2"/>
          </p:cNvCxnSpPr>
          <p:nvPr/>
        </p:nvCxnSpPr>
        <p:spPr>
          <a:xfrm flipH="1" flipV="1">
            <a:off x="7432738" y="3414241"/>
            <a:ext cx="1829" cy="1841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3" idx="0"/>
            <a:endCxn id="16" idx="2"/>
          </p:cNvCxnSpPr>
          <p:nvPr/>
        </p:nvCxnSpPr>
        <p:spPr>
          <a:xfrm flipV="1">
            <a:off x="7432738" y="2780928"/>
            <a:ext cx="2113" cy="28803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720605" y="5288404"/>
            <a:ext cx="2653457" cy="4363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http://</a:t>
            </a:r>
            <a:r>
              <a:rPr lang="fr-FR" sz="1400" dirty="0" smtClean="0"/>
              <a:t>data.ign.fr/def/geometrie</a:t>
            </a:r>
            <a:endParaRPr lang="fr-FR" sz="1400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5313516" y="4200395"/>
            <a:ext cx="1274708" cy="41065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Mapping</a:t>
            </a:r>
            <a:endParaRPr lang="fr-FR" sz="1400" dirty="0"/>
          </a:p>
        </p:txBody>
      </p:sp>
      <p:cxnSp>
        <p:nvCxnSpPr>
          <p:cNvPr id="30" name="Connecteur droit avec flèche 29"/>
          <p:cNvCxnSpPr>
            <a:stCxn id="29" idx="3"/>
            <a:endCxn id="12" idx="1"/>
          </p:cNvCxnSpPr>
          <p:nvPr/>
        </p:nvCxnSpPr>
        <p:spPr>
          <a:xfrm>
            <a:off x="6588224" y="4405723"/>
            <a:ext cx="299617" cy="79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6" idx="3"/>
            <a:endCxn id="29" idx="1"/>
          </p:cNvCxnSpPr>
          <p:nvPr/>
        </p:nvCxnSpPr>
        <p:spPr>
          <a:xfrm>
            <a:off x="4932040" y="4396998"/>
            <a:ext cx="381476" cy="872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495517" y="4180974"/>
            <a:ext cx="2436523" cy="432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http://data.ign.fr/def/topo</a:t>
            </a:r>
            <a:endParaRPr lang="fr-FR" sz="1400" dirty="0"/>
          </a:p>
        </p:txBody>
      </p:sp>
      <p:cxnSp>
        <p:nvCxnSpPr>
          <p:cNvPr id="39" name="Connecteur en angle 38"/>
          <p:cNvCxnSpPr>
            <a:stCxn id="27" idx="3"/>
            <a:endCxn id="11" idx="1"/>
          </p:cNvCxnSpPr>
          <p:nvPr/>
        </p:nvCxnSpPr>
        <p:spPr>
          <a:xfrm flipV="1">
            <a:off x="6374062" y="5501349"/>
            <a:ext cx="566084" cy="524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en angle 47"/>
          <p:cNvCxnSpPr>
            <a:stCxn id="7" idx="3"/>
            <a:endCxn id="11" idx="3"/>
          </p:cNvCxnSpPr>
          <p:nvPr/>
        </p:nvCxnSpPr>
        <p:spPr>
          <a:xfrm flipH="1">
            <a:off x="7909255" y="1880828"/>
            <a:ext cx="495591" cy="3620521"/>
          </a:xfrm>
          <a:prstGeom prst="bentConnector3">
            <a:avLst>
              <a:gd name="adj1" fmla="val -46127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139395" y="3598415"/>
            <a:ext cx="969109" cy="42660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CRS </a:t>
            </a:r>
            <a:r>
              <a:rPr lang="fr-FR" sz="1400" dirty="0" err="1" smtClean="0"/>
              <a:t>Dataset</a:t>
            </a:r>
            <a:endParaRPr lang="fr-FR" sz="1400" dirty="0"/>
          </a:p>
        </p:txBody>
      </p:sp>
      <p:cxnSp>
        <p:nvCxnSpPr>
          <p:cNvPr id="60" name="Connecteur droit avec flèche 59"/>
          <p:cNvCxnSpPr>
            <a:stCxn id="2060" idx="0"/>
            <a:endCxn id="11" idx="2"/>
          </p:cNvCxnSpPr>
          <p:nvPr/>
        </p:nvCxnSpPr>
        <p:spPr>
          <a:xfrm flipV="1">
            <a:off x="7420745" y="5673989"/>
            <a:ext cx="3956" cy="2117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0" name="Rectangle 2059"/>
          <p:cNvSpPr/>
          <p:nvPr/>
        </p:nvSpPr>
        <p:spPr>
          <a:xfrm>
            <a:off x="6429136" y="5885739"/>
            <a:ext cx="1983217" cy="4333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Geofla</a:t>
            </a:r>
            <a:r>
              <a:rPr lang="fr-FR" dirty="0" smtClean="0"/>
              <a:t>® </a:t>
            </a:r>
            <a:r>
              <a:rPr lang="fr-FR" dirty="0" err="1" smtClean="0"/>
              <a:t>shapefiles</a:t>
            </a:r>
            <a:endParaRPr lang="fr-FR" dirty="0"/>
          </a:p>
        </p:txBody>
      </p:sp>
      <p:pic>
        <p:nvPicPr>
          <p:cNvPr id="70" name="Image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653136"/>
            <a:ext cx="1333500" cy="1651000"/>
          </a:xfrm>
          <a:prstGeom prst="rect">
            <a:avLst/>
          </a:prstGeom>
        </p:spPr>
      </p:pic>
      <p:cxnSp>
        <p:nvCxnSpPr>
          <p:cNvPr id="33" name="Connecteur en angle 32"/>
          <p:cNvCxnSpPr>
            <a:stCxn id="7" idx="1"/>
            <a:endCxn id="13" idx="1"/>
          </p:cNvCxnSpPr>
          <p:nvPr/>
        </p:nvCxnSpPr>
        <p:spPr>
          <a:xfrm rot="10800000" flipH="1" flipV="1">
            <a:off x="6421629" y="1880827"/>
            <a:ext cx="327032" cy="1360773"/>
          </a:xfrm>
          <a:prstGeom prst="bentConnector3">
            <a:avLst>
              <a:gd name="adj1" fmla="val -315851"/>
            </a:avLst>
          </a:prstGeom>
          <a:ln w="1905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égende encadrée 1 8"/>
          <p:cNvSpPr/>
          <p:nvPr/>
        </p:nvSpPr>
        <p:spPr>
          <a:xfrm>
            <a:off x="1547664" y="2408312"/>
            <a:ext cx="2166114" cy="804664"/>
          </a:xfrm>
          <a:prstGeom prst="borderCallout1">
            <a:avLst>
              <a:gd name="adj1" fmla="val 9130"/>
              <a:gd name="adj2" fmla="val 102714"/>
              <a:gd name="adj3" fmla="val 41017"/>
              <a:gd name="adj4" fmla="val 135250"/>
            </a:avLst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LIMES: </a:t>
            </a:r>
            <a:r>
              <a:rPr lang="fr-FR" sz="1400" dirty="0" err="1" smtClean="0"/>
              <a:t>geometries</a:t>
            </a:r>
            <a:r>
              <a:rPr lang="fr-FR" sz="1400" dirty="0" smtClean="0"/>
              <a:t>, </a:t>
            </a:r>
            <a:r>
              <a:rPr lang="fr-FR" sz="1400" dirty="0" err="1" smtClean="0"/>
              <a:t>threshold</a:t>
            </a:r>
            <a:r>
              <a:rPr lang="fr-FR" sz="1400" dirty="0" smtClean="0"/>
              <a:t> 0,9</a:t>
            </a:r>
          </a:p>
          <a:p>
            <a:pPr algn="ctr"/>
            <a:r>
              <a:rPr lang="fr-FR" sz="1400" b="1" dirty="0" smtClean="0"/>
              <a:t>654 links </a:t>
            </a:r>
            <a:r>
              <a:rPr lang="fr-FR" sz="1400" b="1" dirty="0" err="1" smtClean="0"/>
              <a:t>created</a:t>
            </a:r>
            <a:endParaRPr lang="fr-FR" sz="1400" b="1" dirty="0"/>
          </a:p>
        </p:txBody>
      </p:sp>
      <p:sp>
        <p:nvSpPr>
          <p:cNvPr id="78" name="Rectangle 77"/>
          <p:cNvSpPr/>
          <p:nvPr/>
        </p:nvSpPr>
        <p:spPr>
          <a:xfrm>
            <a:off x="4499992" y="2204864"/>
            <a:ext cx="1728192" cy="7920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LinkedGeoData</a:t>
            </a:r>
            <a:r>
              <a:rPr lang="fr-FR" dirty="0" smtClean="0"/>
              <a:t>:</a:t>
            </a:r>
          </a:p>
          <a:p>
            <a:pPr algn="ctr"/>
            <a:r>
              <a:rPr lang="fr-FR" sz="1200" dirty="0" err="1" smtClean="0"/>
              <a:t>lgdo:Amenity</a:t>
            </a:r>
            <a:endParaRPr lang="fr-FR" sz="1200" dirty="0" smtClean="0"/>
          </a:p>
          <a:p>
            <a:pPr algn="ctr"/>
            <a:r>
              <a:rPr lang="fr-FR" sz="1200" dirty="0" smtClean="0"/>
              <a:t>5 543 000 triples</a:t>
            </a:r>
            <a:endParaRPr lang="fr-FR" sz="1200" dirty="0"/>
          </a:p>
        </p:txBody>
      </p:sp>
      <p:sp>
        <p:nvSpPr>
          <p:cNvPr id="42" name="Titre 1"/>
          <p:cNvSpPr txBox="1">
            <a:spLocks/>
          </p:cNvSpPr>
          <p:nvPr/>
        </p:nvSpPr>
        <p:spPr>
          <a:xfrm>
            <a:off x="838200" y="-27384"/>
            <a:ext cx="7772400" cy="9361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0" kern="1200" cap="small" baseline="0">
                <a:solidFill>
                  <a:srgbClr val="B9397C"/>
                </a:solidFill>
                <a:effectLst/>
                <a:latin typeface="Candara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9pPr>
          </a:lstStyle>
          <a:p>
            <a:pPr>
              <a:spcBef>
                <a:spcPts val="1200"/>
              </a:spcBef>
            </a:pPr>
            <a:r>
              <a:rPr lang="en-US" dirty="0" smtClean="0"/>
              <a:t>Converting and linking French Gazetteer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36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Contribution to </a:t>
            </a:r>
            <a:r>
              <a:rPr lang="en-US" dirty="0" smtClean="0">
                <a:ea typeface="ＭＳ Ｐゴシック" pitchFamily="34" charset="-128"/>
              </a:rPr>
              <a:t>the </a:t>
            </a:r>
            <a:r>
              <a:rPr lang="en-US" dirty="0" smtClean="0">
                <a:ea typeface="ＭＳ Ｐゴシック" pitchFamily="34" charset="-128"/>
              </a:rPr>
              <a:t>LOD Cloud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33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7" name="Imagen 6" descr="french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80728"/>
            <a:ext cx="68707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</a:t>
            </a:r>
            <a:r>
              <a:rPr lang="en-US" sz="4000" dirty="0" smtClean="0"/>
              <a:t>Two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501650" y="1844824"/>
            <a:ext cx="8642350" cy="345638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4400" dirty="0" smtClean="0"/>
              <a:t>Generating Visualizations</a:t>
            </a:r>
          </a:p>
          <a:p>
            <a:pPr marL="0" indent="0" algn="ctr">
              <a:buNone/>
            </a:pPr>
            <a:r>
              <a:rPr lang="en-US" sz="4400" dirty="0" smtClean="0"/>
              <a:t>For Linked </a:t>
            </a:r>
            <a:r>
              <a:rPr lang="en-US" sz="4400" dirty="0"/>
              <a:t>Data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3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Why visualizations matter?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1125538"/>
            <a:ext cx="8893175" cy="5111774"/>
          </a:xfrm>
        </p:spPr>
        <p:txBody>
          <a:bodyPr/>
          <a:lstStyle/>
          <a:p>
            <a:r>
              <a:rPr lang="es-ES" b="0" dirty="0" err="1" smtClean="0"/>
              <a:t>Many</a:t>
            </a:r>
            <a:r>
              <a:rPr lang="es-ES" b="0" dirty="0" smtClean="0"/>
              <a:t> </a:t>
            </a:r>
            <a:r>
              <a:rPr lang="es-ES" b="0" dirty="0" err="1" smtClean="0"/>
              <a:t>structured</a:t>
            </a:r>
            <a:r>
              <a:rPr lang="es-ES" b="0" dirty="0" smtClean="0"/>
              <a:t> </a:t>
            </a:r>
            <a:r>
              <a:rPr lang="es-ES" b="0" dirty="0" err="1" smtClean="0"/>
              <a:t>datasets</a:t>
            </a:r>
            <a:r>
              <a:rPr lang="es-ES" b="0" dirty="0" smtClean="0"/>
              <a:t> are </a:t>
            </a:r>
            <a:r>
              <a:rPr lang="es-ES" b="0" dirty="0" err="1" smtClean="0"/>
              <a:t>now</a:t>
            </a:r>
            <a:r>
              <a:rPr lang="es-ES" b="0" dirty="0" smtClean="0"/>
              <a:t> </a:t>
            </a:r>
            <a:r>
              <a:rPr lang="es-ES" b="0" dirty="0" err="1" smtClean="0"/>
              <a:t>available</a:t>
            </a:r>
            <a:r>
              <a:rPr lang="es-ES" b="0" dirty="0" smtClean="0"/>
              <a:t> </a:t>
            </a:r>
            <a:r>
              <a:rPr lang="es-ES" b="0" dirty="0" err="1" smtClean="0"/>
              <a:t>on</a:t>
            </a:r>
            <a:r>
              <a:rPr lang="es-ES" b="0" dirty="0" smtClean="0"/>
              <a:t> </a:t>
            </a:r>
            <a:r>
              <a:rPr lang="es-ES" b="0" dirty="0" err="1" smtClean="0"/>
              <a:t>the</a:t>
            </a:r>
            <a:r>
              <a:rPr lang="es-ES" b="0" dirty="0" smtClean="0"/>
              <a:t> Web (</a:t>
            </a:r>
            <a:r>
              <a:rPr lang="es-ES" sz="2400" b="0" dirty="0" err="1" smtClean="0"/>
              <a:t>e.g</a:t>
            </a:r>
            <a:r>
              <a:rPr lang="es-ES" sz="2400" b="0" dirty="0" smtClean="0"/>
              <a:t>., </a:t>
            </a:r>
            <a:r>
              <a:rPr lang="es-ES" sz="2400" b="0" dirty="0" smtClean="0">
                <a:hlinkClick r:id="rId3"/>
              </a:rPr>
              <a:t>3 </a:t>
            </a:r>
            <a:r>
              <a:rPr lang="es-ES" sz="2400" b="0" dirty="0" err="1" smtClean="0">
                <a:hlinkClick r:id="rId3"/>
              </a:rPr>
              <a:t>billions</a:t>
            </a:r>
            <a:r>
              <a:rPr lang="es-ES" sz="2400" b="0" dirty="0" smtClean="0">
                <a:hlinkClick r:id="rId3"/>
              </a:rPr>
              <a:t> of Triples </a:t>
            </a:r>
            <a:r>
              <a:rPr lang="es-ES" sz="2400" b="0" dirty="0" err="1" smtClean="0">
                <a:hlinkClick r:id="rId3"/>
              </a:rPr>
              <a:t>for</a:t>
            </a:r>
            <a:r>
              <a:rPr lang="es-ES" sz="2400" b="0" dirty="0" smtClean="0">
                <a:hlinkClick r:id="rId3"/>
              </a:rPr>
              <a:t> </a:t>
            </a:r>
            <a:r>
              <a:rPr lang="es-ES" sz="2400" b="0" dirty="0" err="1" smtClean="0">
                <a:hlinkClick r:id="rId3"/>
              </a:rPr>
              <a:t>Dbpedia</a:t>
            </a:r>
            <a:r>
              <a:rPr lang="es-ES" sz="2400" b="0" dirty="0" smtClean="0">
                <a:hlinkClick r:id="rId3"/>
              </a:rPr>
              <a:t> 2014 </a:t>
            </a:r>
            <a:r>
              <a:rPr lang="es-ES" sz="2400" b="0" dirty="0" err="1" smtClean="0"/>
              <a:t>release</a:t>
            </a:r>
            <a:r>
              <a:rPr lang="es-ES" b="0" dirty="0" smtClean="0"/>
              <a:t>)</a:t>
            </a:r>
          </a:p>
          <a:p>
            <a:r>
              <a:rPr lang="es-ES" b="0" dirty="0" smtClean="0"/>
              <a:t>RDF </a:t>
            </a:r>
            <a:r>
              <a:rPr lang="es-ES" b="0" dirty="0" err="1" smtClean="0"/>
              <a:t>is</a:t>
            </a:r>
            <a:r>
              <a:rPr lang="es-ES" b="0" dirty="0" smtClean="0"/>
              <a:t> </a:t>
            </a:r>
            <a:r>
              <a:rPr lang="es-ES" b="0" dirty="0" err="1" smtClean="0"/>
              <a:t>not</a:t>
            </a:r>
            <a:r>
              <a:rPr lang="es-ES" b="0" dirty="0" smtClean="0"/>
              <a:t> </a:t>
            </a:r>
            <a:r>
              <a:rPr lang="es-ES" b="0" dirty="0" err="1" smtClean="0"/>
              <a:t>what</a:t>
            </a:r>
            <a:r>
              <a:rPr lang="es-ES" b="0" dirty="0" smtClean="0"/>
              <a:t> </a:t>
            </a:r>
            <a:r>
              <a:rPr lang="es-ES" b="0" dirty="0" err="1" smtClean="0"/>
              <a:t>we</a:t>
            </a:r>
            <a:r>
              <a:rPr lang="es-ES" b="0" dirty="0" smtClean="0"/>
              <a:t> show </a:t>
            </a:r>
            <a:r>
              <a:rPr lang="es-ES" b="0" dirty="0" err="1" smtClean="0"/>
              <a:t>to</a:t>
            </a:r>
            <a:r>
              <a:rPr lang="es-ES" b="0" dirty="0" smtClean="0"/>
              <a:t> </a:t>
            </a:r>
            <a:r>
              <a:rPr lang="es-ES" b="0" dirty="0" err="1" smtClean="0"/>
              <a:t>end-users</a:t>
            </a:r>
            <a:r>
              <a:rPr lang="es-ES" b="0" dirty="0" smtClean="0"/>
              <a:t> </a:t>
            </a:r>
          </a:p>
          <a:p>
            <a:r>
              <a:rPr lang="es-ES" dirty="0" err="1" smtClean="0"/>
              <a:t>InfoVis</a:t>
            </a:r>
            <a:r>
              <a:rPr lang="es-ES" dirty="0" smtClean="0"/>
              <a:t> </a:t>
            </a:r>
            <a:r>
              <a:rPr lang="es-ES" dirty="0" err="1" smtClean="0"/>
              <a:t>community</a:t>
            </a:r>
            <a:r>
              <a:rPr lang="es-ES" dirty="0" smtClean="0"/>
              <a:t> </a:t>
            </a:r>
            <a:r>
              <a:rPr lang="es-ES" b="0" dirty="0" smtClean="0"/>
              <a:t>has </a:t>
            </a:r>
            <a:r>
              <a:rPr lang="es-ES" b="0" dirty="0" err="1" smtClean="0"/>
              <a:t>mature</a:t>
            </a:r>
            <a:r>
              <a:rPr lang="es-ES" b="0" dirty="0" smtClean="0"/>
              <a:t> </a:t>
            </a:r>
            <a:r>
              <a:rPr lang="es-ES" b="0" dirty="0" err="1" smtClean="0"/>
              <a:t>tools</a:t>
            </a:r>
            <a:r>
              <a:rPr lang="es-ES" b="0" dirty="0" smtClean="0"/>
              <a:t> and </a:t>
            </a:r>
            <a:r>
              <a:rPr lang="es-ES" b="0" dirty="0" err="1" smtClean="0"/>
              <a:t>studies</a:t>
            </a:r>
            <a:r>
              <a:rPr lang="es-ES" b="0" dirty="0" smtClean="0"/>
              <a:t> </a:t>
            </a:r>
            <a:r>
              <a:rPr lang="es-ES" b="0" dirty="0" err="1" smtClean="0"/>
              <a:t>on</a:t>
            </a:r>
            <a:r>
              <a:rPr lang="es-ES" b="0" dirty="0" smtClean="0"/>
              <a:t> </a:t>
            </a:r>
            <a:r>
              <a:rPr lang="es-ES" b="0" dirty="0" err="1" smtClean="0"/>
              <a:t>visualizing</a:t>
            </a:r>
            <a:r>
              <a:rPr lang="es-ES" b="0" dirty="0" smtClean="0"/>
              <a:t> </a:t>
            </a:r>
            <a:r>
              <a:rPr lang="es-ES" b="0" dirty="0" err="1" smtClean="0"/>
              <a:t>information</a:t>
            </a:r>
            <a:r>
              <a:rPr lang="es-ES" b="0" dirty="0" smtClean="0"/>
              <a:t>.</a:t>
            </a:r>
          </a:p>
          <a:p>
            <a:r>
              <a:rPr lang="es-ES" b="0" dirty="0" smtClean="0"/>
              <a:t>Triples are </a:t>
            </a:r>
            <a:r>
              <a:rPr lang="es-ES" dirty="0" err="1" smtClean="0"/>
              <a:t>good</a:t>
            </a:r>
            <a:r>
              <a:rPr lang="es-ES" b="0" dirty="0" smtClean="0"/>
              <a:t>, </a:t>
            </a:r>
            <a:r>
              <a:rPr lang="es-ES" b="0" dirty="0" err="1" smtClean="0"/>
              <a:t>but</a:t>
            </a:r>
            <a:r>
              <a:rPr lang="es-ES" b="0" dirty="0" smtClean="0"/>
              <a:t> </a:t>
            </a:r>
            <a:r>
              <a:rPr lang="es-ES" b="0" dirty="0" err="1" smtClean="0"/>
              <a:t>need</a:t>
            </a:r>
            <a:r>
              <a:rPr lang="es-ES" b="0" dirty="0" smtClean="0"/>
              <a:t> </a:t>
            </a:r>
            <a:r>
              <a:rPr lang="es-ES" b="0" dirty="0" err="1" smtClean="0"/>
              <a:t>to</a:t>
            </a:r>
            <a:r>
              <a:rPr lang="es-ES" b="0" dirty="0" smtClean="0"/>
              <a:t> be </a:t>
            </a:r>
            <a:r>
              <a:rPr lang="es-ES" dirty="0" smtClean="0">
                <a:solidFill>
                  <a:srgbClr val="72BFC5"/>
                </a:solidFill>
              </a:rPr>
              <a:t>“</a:t>
            </a:r>
            <a:r>
              <a:rPr lang="es-ES" dirty="0" err="1" smtClean="0">
                <a:solidFill>
                  <a:srgbClr val="72BFC5"/>
                </a:solidFill>
              </a:rPr>
              <a:t>beautiful</a:t>
            </a:r>
            <a:r>
              <a:rPr lang="es-ES" dirty="0" smtClean="0">
                <a:solidFill>
                  <a:srgbClr val="72BFC5"/>
                </a:solidFill>
              </a:rPr>
              <a:t>” </a:t>
            </a:r>
            <a:r>
              <a:rPr lang="es-ES" b="0" dirty="0" err="1" smtClean="0"/>
              <a:t>for</a:t>
            </a:r>
            <a:r>
              <a:rPr lang="es-ES" b="0" dirty="0" smtClean="0"/>
              <a:t> </a:t>
            </a:r>
            <a:r>
              <a:rPr lang="es-ES" b="0" dirty="0" err="1" smtClean="0"/>
              <a:t>end-users</a:t>
            </a:r>
            <a:r>
              <a:rPr lang="es-ES" b="0" dirty="0" smtClean="0"/>
              <a:t>.</a:t>
            </a:r>
          </a:p>
          <a:p>
            <a:r>
              <a:rPr lang="es-ES" b="0" dirty="0" smtClean="0"/>
              <a:t>In </a:t>
            </a:r>
            <a:r>
              <a:rPr lang="es-ES" b="0" dirty="0" err="1" smtClean="0"/>
              <a:t>the</a:t>
            </a:r>
            <a:r>
              <a:rPr lang="es-ES" b="0" dirty="0" smtClean="0"/>
              <a:t> era of “</a:t>
            </a:r>
            <a:r>
              <a:rPr lang="es-ES" b="0" i="1" dirty="0" err="1" smtClean="0"/>
              <a:t>structured</a:t>
            </a:r>
            <a:r>
              <a:rPr lang="es-ES" b="0" i="1" dirty="0" smtClean="0"/>
              <a:t> </a:t>
            </a:r>
            <a:r>
              <a:rPr lang="es-ES" b="0" i="1" dirty="0" err="1" smtClean="0"/>
              <a:t>big</a:t>
            </a:r>
            <a:r>
              <a:rPr lang="es-ES" b="0" i="1" dirty="0" smtClean="0"/>
              <a:t> data</a:t>
            </a:r>
            <a:r>
              <a:rPr lang="es-ES" b="0" dirty="0" smtClean="0"/>
              <a:t>”, </a:t>
            </a:r>
            <a:r>
              <a:rPr lang="es-ES" b="0" dirty="0" err="1" smtClean="0"/>
              <a:t>we</a:t>
            </a:r>
            <a:r>
              <a:rPr lang="es-ES" b="0" dirty="0" smtClean="0"/>
              <a:t> </a:t>
            </a:r>
            <a:r>
              <a:rPr lang="es-ES" b="0" dirty="0" err="1" smtClean="0"/>
              <a:t>also</a:t>
            </a:r>
            <a:r>
              <a:rPr lang="es-ES" b="0" dirty="0" smtClean="0"/>
              <a:t> </a:t>
            </a:r>
            <a:r>
              <a:rPr lang="es-ES" b="0" dirty="0" err="1" smtClean="0"/>
              <a:t>need</a:t>
            </a:r>
            <a:r>
              <a:rPr lang="es-ES" b="0" dirty="0" smtClean="0"/>
              <a:t> </a:t>
            </a:r>
            <a:r>
              <a:rPr lang="es-ES" b="0" dirty="0" err="1" smtClean="0"/>
              <a:t>tools</a:t>
            </a:r>
            <a:r>
              <a:rPr lang="es-ES" b="0" dirty="0" smtClean="0"/>
              <a:t> </a:t>
            </a:r>
            <a:r>
              <a:rPr lang="es-ES" b="0" dirty="0" err="1" smtClean="0"/>
              <a:t>for</a:t>
            </a:r>
            <a:r>
              <a:rPr lang="es-ES" b="0" dirty="0" smtClean="0"/>
              <a:t> Web – </a:t>
            </a:r>
            <a:r>
              <a:rPr lang="es-ES" b="0" dirty="0" err="1" smtClean="0"/>
              <a:t>based</a:t>
            </a:r>
            <a:r>
              <a:rPr lang="es-ES" b="0" dirty="0" smtClean="0"/>
              <a:t> visual </a:t>
            </a:r>
            <a:r>
              <a:rPr lang="es-ES" b="0" dirty="0" err="1" smtClean="0"/>
              <a:t>analysis</a:t>
            </a:r>
            <a:r>
              <a:rPr lang="es-ES" b="0" dirty="0" smtClean="0"/>
              <a:t> and </a:t>
            </a:r>
            <a:r>
              <a:rPr lang="es-ES" b="0" dirty="0" err="1" smtClean="0"/>
              <a:t>reporting</a:t>
            </a:r>
            <a:r>
              <a:rPr lang="es-ES" b="0" dirty="0"/>
              <a:t>.</a:t>
            </a:r>
            <a:r>
              <a:rPr lang="es-ES" b="0" dirty="0" smtClean="0"/>
              <a:t>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Describe common patterns of visualization applications from Government Data Portals to make them reusable and interoperable</a:t>
            </a:r>
          </a:p>
          <a:p>
            <a:pPr>
              <a:defRPr/>
            </a:pPr>
            <a:r>
              <a:rPr lang="en-US" sz="2400" dirty="0" smtClean="0"/>
              <a:t>The importance of visualization in Linked Data</a:t>
            </a:r>
          </a:p>
          <a:p>
            <a:pPr lvl="1">
              <a:defRPr/>
            </a:pPr>
            <a:r>
              <a:rPr lang="en-US" sz="2200" dirty="0" smtClean="0"/>
              <a:t>Show some use cases</a:t>
            </a:r>
          </a:p>
          <a:p>
            <a:pPr lvl="1">
              <a:defRPr/>
            </a:pPr>
            <a:r>
              <a:rPr lang="en-US" sz="2200" dirty="0" smtClean="0"/>
              <a:t>Survey of Apps in Government Data Portals</a:t>
            </a:r>
          </a:p>
          <a:p>
            <a:pPr>
              <a:defRPr/>
            </a:pPr>
            <a:r>
              <a:rPr lang="en-US" sz="2400" dirty="0" smtClean="0"/>
              <a:t>On Reusable Applications</a:t>
            </a:r>
          </a:p>
          <a:p>
            <a:pPr lvl="1">
              <a:defRPr/>
            </a:pPr>
            <a:r>
              <a:rPr lang="en-US" sz="2200" dirty="0" smtClean="0"/>
              <a:t>A survey of visualization tools used by Open Data Apps</a:t>
            </a:r>
          </a:p>
          <a:p>
            <a:pPr lvl="1">
              <a:defRPr/>
            </a:pPr>
            <a:r>
              <a:rPr lang="en-US" sz="2200" dirty="0" smtClean="0"/>
              <a:t>Search for common and reusable features </a:t>
            </a:r>
          </a:p>
          <a:p>
            <a:pPr>
              <a:defRPr/>
            </a:pPr>
            <a:r>
              <a:rPr lang="en-US" sz="2400" dirty="0" smtClean="0"/>
              <a:t>DVIA: a vocabulary for Describing </a:t>
            </a:r>
            <a:r>
              <a:rPr lang="en-US" sz="2400" dirty="0" err="1" smtClean="0"/>
              <a:t>VIsualization</a:t>
            </a:r>
            <a:r>
              <a:rPr lang="en-US" sz="2400" dirty="0" smtClean="0"/>
              <a:t> Apps</a:t>
            </a:r>
          </a:p>
          <a:p>
            <a:pPr>
              <a:defRPr/>
            </a:pPr>
            <a:r>
              <a:rPr lang="en-US" sz="2400" dirty="0" smtClean="0"/>
              <a:t>Conclusion and Future Work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64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An application is worth a billion triples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Use case 1</a:t>
            </a:r>
            <a:r>
              <a:rPr lang="en-US" dirty="0" smtClean="0"/>
              <a:t>: “</a:t>
            </a:r>
            <a:r>
              <a:rPr lang="en-US" b="0" i="1" dirty="0" smtClean="0"/>
              <a:t>Give me applications in Government Linked Data platforms in the domain of taxes</a:t>
            </a:r>
            <a:r>
              <a:rPr lang="en-US" dirty="0" smtClean="0"/>
              <a:t>”</a:t>
            </a:r>
          </a:p>
          <a:p>
            <a:r>
              <a:rPr lang="en-US" u="sng" dirty="0" smtClean="0"/>
              <a:t>Use case 2</a:t>
            </a:r>
            <a:r>
              <a:rPr lang="en-US" dirty="0" smtClean="0"/>
              <a:t>: </a:t>
            </a:r>
            <a:r>
              <a:rPr lang="en-US" b="0" dirty="0" smtClean="0"/>
              <a:t>“</a:t>
            </a:r>
            <a:r>
              <a:rPr lang="en-US" b="0" i="1" dirty="0" smtClean="0"/>
              <a:t>Find me apps running on Android in </a:t>
            </a:r>
            <a:r>
              <a:rPr lang="en-US" b="0" i="1" dirty="0" smtClean="0">
                <a:hlinkClick r:id="rId3"/>
              </a:rPr>
              <a:t>data.uk.gov</a:t>
            </a:r>
            <a:r>
              <a:rPr lang="en-US" b="0" i="1" dirty="0" smtClean="0"/>
              <a:t> for finding the nearest drugstores</a:t>
            </a:r>
            <a:r>
              <a:rPr lang="en-US" b="0" dirty="0" smtClean="0"/>
              <a:t>”</a:t>
            </a:r>
          </a:p>
          <a:p>
            <a:r>
              <a:rPr lang="en-US" u="sng" dirty="0" smtClean="0"/>
              <a:t>Use case 3</a:t>
            </a:r>
            <a:r>
              <a:rPr lang="en-US" dirty="0" smtClean="0"/>
              <a:t>: </a:t>
            </a:r>
            <a:r>
              <a:rPr lang="en-US" b="0" dirty="0" smtClean="0"/>
              <a:t>“</a:t>
            </a:r>
            <a:r>
              <a:rPr lang="en-US" b="0" i="1" dirty="0" smtClean="0"/>
              <a:t>How many free or inexpensive applications are available using US datasets in Health and Insurance domains</a:t>
            </a:r>
            <a:r>
              <a:rPr lang="en-US" b="0" dirty="0" smtClean="0"/>
              <a:t>”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80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Visualization Apps in Government Portals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defRPr/>
            </a:pPr>
            <a:r>
              <a:rPr lang="en-US" dirty="0" smtClean="0"/>
              <a:t>Countries: UK (7), USA (3) and France (3)</a:t>
            </a:r>
          </a:p>
          <a:p>
            <a:pPr lvl="1">
              <a:defRPr/>
            </a:pPr>
            <a:r>
              <a:rPr lang="en-US" dirty="0" smtClean="0"/>
              <a:t>Number of applications: (13)</a:t>
            </a:r>
          </a:p>
          <a:p>
            <a:pPr lvl="1"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  <a:p>
            <a:pPr>
              <a:defRPr/>
            </a:pPr>
            <a:r>
              <a:rPr lang="en-US" dirty="0" smtClean="0"/>
              <a:t>Classification dimensions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Platform (web, mobile), </a:t>
            </a:r>
            <a:r>
              <a:rPr lang="en-US" dirty="0">
                <a:cs typeface="Courier New" pitchFamily="49" charset="0"/>
              </a:rPr>
              <a:t>data </a:t>
            </a:r>
            <a:r>
              <a:rPr lang="en-US" dirty="0" smtClean="0">
                <a:cs typeface="Courier New" pitchFamily="49" charset="0"/>
              </a:rPr>
              <a:t>sources, which views are available (maps, charts, timeline, etc.)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License for the application / for the data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Commercial / non-commercial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Visualization Apps in Government Portals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graphicFrame>
        <p:nvGraphicFramePr>
          <p:cNvPr id="9" name="Table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140980"/>
              </p:ext>
            </p:extLst>
          </p:nvPr>
        </p:nvGraphicFramePr>
        <p:xfrm>
          <a:off x="250824" y="1125538"/>
          <a:ext cx="8641655" cy="5108257"/>
        </p:xfrm>
        <a:graphic>
          <a:graphicData uri="http://schemas.openxmlformats.org/drawingml/2006/table">
            <a:tbl>
              <a:tblPr/>
              <a:tblGrid>
                <a:gridCol w="1749820"/>
                <a:gridCol w="1365041"/>
                <a:gridCol w="1089938"/>
                <a:gridCol w="934232"/>
                <a:gridCol w="1323497"/>
                <a:gridCol w="2179127"/>
              </a:tblGrid>
              <a:tr h="2238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Applications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Domain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Country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Use RDF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Platform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8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3"/>
                        </a:rPr>
                        <a:t>UK Crime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Criminality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Map, chart, pie chart, tabular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4"/>
                        </a:rPr>
                        <a:t>UK Pharmacy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Drugstore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iPhone, Android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5"/>
                        </a:rPr>
                        <a:t>Numberhood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Local area dynamics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IPhone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chart, histogram, tabular views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6"/>
                        </a:rPr>
                        <a:t>BUSit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6"/>
                        </a:rPr>
                        <a:t> London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Transport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Web, Mobile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7"/>
                        </a:rPr>
                        <a:t>UK School Finder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Education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Map, tabular, histogram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8"/>
                        </a:rPr>
                        <a:t>Where-can-I-Live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Housing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Map, chart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9"/>
                        </a:rPr>
                        <a:t>Open Data Communities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Local government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Graph, Map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0"/>
                        </a:rPr>
                        <a:t>FlyOnTime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Transport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Pie chart, histogram, tabular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1"/>
                        </a:rPr>
                        <a:t>White House Visitor Search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Government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Bar chart, pie chart, tabular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1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2"/>
                        </a:rPr>
                        <a:t>Comparing US-USAID </a:t>
                      </a:r>
                      <a:r>
                        <a:rPr lang="en-US" sz="1400" b="0" i="0" u="sng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2"/>
                        </a:rPr>
                        <a:t>vs</a:t>
                      </a:r>
                      <a:r>
                        <a:rPr lang="en-US" sz="1400" b="0" i="0" u="sng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2"/>
                        </a:rPr>
                        <a:t> UK-DFID Global Foreign Aid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Foreign Aid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Map, pie chart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3"/>
                        </a:rPr>
                        <a:t>Fourmisante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Health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4"/>
                        </a:rPr>
                        <a:t>MaVilleVuDuCiel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Map, facet views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5"/>
                        </a:rPr>
                        <a:t>Home'n'Go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Housing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Map, tabular views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035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1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                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</a:t>
            </a:r>
            <a:r>
              <a:rPr lang="en-US" sz="6400" dirty="0"/>
              <a:t>Modeling, Interconnecting and</a:t>
            </a:r>
          </a:p>
          <a:p>
            <a:pPr marL="0" indent="0" algn="ctr">
              <a:buNone/>
            </a:pPr>
            <a:r>
              <a:rPr lang="en-US" sz="6400" dirty="0"/>
              <a:t> </a:t>
            </a:r>
            <a:r>
              <a:rPr lang="en-US" sz="6400" dirty="0" smtClean="0"/>
              <a:t>  Generating </a:t>
            </a:r>
            <a:r>
              <a:rPr lang="en-US" sz="6400" dirty="0" err="1"/>
              <a:t>Geodata</a:t>
            </a:r>
            <a:r>
              <a:rPr lang="en-US" sz="6400" dirty="0"/>
              <a:t> on the Web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Linked Data </a:t>
            </a:r>
            <a:r>
              <a:rPr lang="en-US" dirty="0" smtClean="0">
                <a:ea typeface="ＭＳ Ｐゴシック" pitchFamily="34" charset="-128"/>
              </a:rPr>
              <a:t>Application </a:t>
            </a:r>
            <a:r>
              <a:rPr lang="en-US" dirty="0" smtClean="0">
                <a:ea typeface="ＭＳ Ｐゴシック" pitchFamily="34" charset="-128"/>
              </a:rPr>
              <a:t>Categories (*)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applications</a:t>
            </a:r>
          </a:p>
          <a:p>
            <a:pPr lvl="1"/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OpenLink</a:t>
            </a:r>
            <a:r>
              <a:rPr lang="en-US" dirty="0">
                <a:hlinkClick r:id="rId4"/>
              </a:rPr>
              <a:t> Data </a:t>
            </a:r>
            <a:r>
              <a:rPr lang="en-US" dirty="0" smtClean="0">
                <a:hlinkClick r:id="rId4"/>
              </a:rPr>
              <a:t>Explorer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Vocabulary-specific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around particular vocabularies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e.g.: </a:t>
            </a:r>
            <a:r>
              <a:rPr lang="en-US" dirty="0" err="1">
                <a:hlinkClick r:id="rId5"/>
              </a:rPr>
              <a:t>FaceBook</a:t>
            </a:r>
            <a:r>
              <a:rPr lang="en-US" dirty="0">
                <a:hlinkClick r:id="rId5"/>
              </a:rPr>
              <a:t> Social Graph API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IsaViz</a:t>
            </a:r>
            <a:r>
              <a:rPr lang="en-US" dirty="0"/>
              <a:t>, </a:t>
            </a:r>
            <a:r>
              <a:rPr lang="en-US" dirty="0" err="1" smtClean="0">
                <a:hlinkClick r:id="rId7"/>
              </a:rPr>
              <a:t>CubeViz</a:t>
            </a:r>
            <a:r>
              <a:rPr lang="en-US" dirty="0"/>
              <a:t>) </a:t>
            </a:r>
          </a:p>
          <a:p>
            <a:r>
              <a:rPr lang="en-US" dirty="0" smtClean="0"/>
              <a:t>Data-specific applications (</a:t>
            </a:r>
            <a:r>
              <a:rPr lang="en-US" dirty="0" err="1" smtClean="0"/>
              <a:t>mashups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Built around particular datasets 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smtClean="0">
                <a:hlinkClick r:id="rId8"/>
              </a:rPr>
              <a:t>Where does my money go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IOGDS</a:t>
            </a:r>
            <a:r>
              <a:rPr lang="en-US" dirty="0">
                <a:hlinkClick r:id="rId9"/>
              </a:rPr>
              <a:t>: International Open Government Dataset </a:t>
            </a:r>
            <a:r>
              <a:rPr lang="en-US" dirty="0" smtClean="0">
                <a:hlinkClick r:id="rId9"/>
              </a:rPr>
              <a:t>Search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sz="1400" b="0" dirty="0" smtClean="0"/>
          </a:p>
          <a:p>
            <a:pPr>
              <a:buNone/>
            </a:pPr>
            <a:r>
              <a:rPr lang="en-US" sz="1400" b="0" dirty="0" smtClean="0"/>
              <a:t>(*) Classification according </a:t>
            </a:r>
            <a:r>
              <a:rPr lang="en-US" sz="1400" b="0" dirty="0" err="1" smtClean="0"/>
              <a:t>to:Jeni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Tennison</a:t>
            </a:r>
            <a:r>
              <a:rPr lang="en-US" sz="1400" b="0" dirty="0" smtClean="0"/>
              <a:t> : </a:t>
            </a:r>
            <a:r>
              <a:rPr lang="en-US" sz="1400" b="0" dirty="0" smtClean="0">
                <a:hlinkClick r:id="rId10"/>
              </a:rPr>
              <a:t>http://www.jenitennison.com/blog/node/126</a:t>
            </a: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Relevant Features in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Data format given as input (</a:t>
            </a:r>
            <a:r>
              <a:rPr lang="en-US" b="0" dirty="0" err="1" smtClean="0"/>
              <a:t>csv</a:t>
            </a:r>
            <a:r>
              <a:rPr lang="en-US" b="0" dirty="0" smtClean="0"/>
              <a:t>, xml, </a:t>
            </a:r>
            <a:r>
              <a:rPr lang="en-US" b="0" dirty="0" err="1" smtClean="0"/>
              <a:t>shp</a:t>
            </a:r>
            <a:r>
              <a:rPr lang="en-US" b="0" dirty="0" smtClean="0"/>
              <a:t>, </a:t>
            </a:r>
            <a:r>
              <a:rPr lang="en-US" b="0" dirty="0" err="1" smtClean="0"/>
              <a:t>rdf</a:t>
            </a:r>
            <a:r>
              <a:rPr lang="en-US" b="0" dirty="0" smtClean="0"/>
              <a:t>, etc.)</a:t>
            </a:r>
          </a:p>
          <a:p>
            <a:r>
              <a:rPr lang="en-US" b="0" dirty="0" smtClean="0"/>
              <a:t>Data access </a:t>
            </a:r>
            <a:br>
              <a:rPr lang="en-US" b="0" dirty="0" smtClean="0"/>
            </a:br>
            <a:r>
              <a:rPr lang="en-US" b="0" dirty="0" smtClean="0"/>
              <a:t>(API, dump, etc.)</a:t>
            </a:r>
          </a:p>
          <a:p>
            <a:r>
              <a:rPr lang="en-US" b="0" dirty="0" smtClean="0"/>
              <a:t>Language code</a:t>
            </a:r>
          </a:p>
          <a:p>
            <a:r>
              <a:rPr lang="en-US" b="0" dirty="0" smtClean="0"/>
              <a:t>Type of view</a:t>
            </a:r>
          </a:p>
          <a:p>
            <a:r>
              <a:rPr lang="en-US" b="0" dirty="0" smtClean="0"/>
              <a:t>External Libraries</a:t>
            </a:r>
          </a:p>
          <a:p>
            <a:r>
              <a:rPr lang="en-US" b="0" dirty="0" smtClean="0"/>
              <a:t>License</a:t>
            </a:r>
          </a:p>
          <a:p>
            <a:r>
              <a:rPr lang="en-US" b="0" dirty="0" smtClean="0"/>
              <a:t>Metadata: </a:t>
            </a:r>
            <a:br>
              <a:rPr lang="en-US" b="0" dirty="0" smtClean="0"/>
            </a:br>
            <a:r>
              <a:rPr lang="en-US" b="0" dirty="0" smtClean="0"/>
              <a:t>author, </a:t>
            </a:r>
            <a:r>
              <a:rPr lang="en-US" b="0" dirty="0" smtClean="0"/>
              <a:t>organization</a:t>
            </a:r>
            <a:endParaRPr lang="en-US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7" name="6 Imagen" descr="simile-wid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8" name="7 Imagen" descr="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Classes of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2 </a:t>
            </a:r>
            <a:r>
              <a:rPr lang="en-US" b="0" dirty="0" smtClean="0"/>
              <a:t>categories </a:t>
            </a:r>
            <a:r>
              <a:rPr lang="en-US" b="0" dirty="0" smtClean="0"/>
              <a:t>of visualization tools</a:t>
            </a:r>
          </a:p>
          <a:p>
            <a:pPr lvl="1"/>
            <a:r>
              <a:rPr lang="en-US" dirty="0" smtClean="0"/>
              <a:t>Those operating over RDF data</a:t>
            </a:r>
          </a:p>
          <a:p>
            <a:pPr lvl="1"/>
            <a:r>
              <a:rPr lang="en-US" b="0" dirty="0" smtClean="0"/>
              <a:t>Those operating over structured data</a:t>
            </a:r>
          </a:p>
          <a:p>
            <a:r>
              <a:rPr lang="en-US" b="0" dirty="0" smtClean="0"/>
              <a:t>5 features to assess a visualization tool</a:t>
            </a:r>
          </a:p>
          <a:p>
            <a:pPr lvl="1"/>
            <a:r>
              <a:rPr lang="en-US" b="0" dirty="0" smtClean="0"/>
              <a:t>Usability </a:t>
            </a:r>
          </a:p>
          <a:p>
            <a:pPr lvl="1"/>
            <a:r>
              <a:rPr lang="en-US" dirty="0" smtClean="0"/>
              <a:t>Visualization capabilities (type of views)</a:t>
            </a:r>
          </a:p>
          <a:p>
            <a:pPr lvl="1"/>
            <a:r>
              <a:rPr lang="en-US" b="0" dirty="0" smtClean="0"/>
              <a:t>Data accessibility (API, endpoint, dump)</a:t>
            </a:r>
          </a:p>
          <a:p>
            <a:pPr lvl="1"/>
            <a:r>
              <a:rPr lang="en-US" dirty="0" smtClean="0"/>
              <a:t>Deployment </a:t>
            </a:r>
          </a:p>
          <a:p>
            <a:pPr lvl="1"/>
            <a:r>
              <a:rPr lang="en-US" b="0" dirty="0" smtClean="0"/>
              <a:t>Extensibility</a:t>
            </a:r>
          </a:p>
          <a:p>
            <a:pPr marL="0" indent="0">
              <a:buNone/>
            </a:pPr>
            <a:endParaRPr lang="en-US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2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Visual Tools with API access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405859"/>
              </p:ext>
            </p:extLst>
          </p:nvPr>
        </p:nvGraphicFramePr>
        <p:xfrm>
          <a:off x="250825" y="1125538"/>
          <a:ext cx="8642349" cy="43129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20786"/>
                <a:gridCol w="1961583"/>
                <a:gridCol w="2279990"/>
                <a:gridCol w="227999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formats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Views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License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hlinkClick r:id="rId2"/>
                        </a:rPr>
                        <a:t>Choosel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xls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csv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Text, Map, </a:t>
                      </a:r>
                      <a:r>
                        <a:rPr lang="en-US" dirty="0" err="1" smtClean="0"/>
                        <a:t>BarChart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Many Eyes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xls</a:t>
                      </a:r>
                      <a:r>
                        <a:rPr lang="en-US" dirty="0" smtClean="0"/>
                        <a:t>, plain</a:t>
                      </a:r>
                      <a:r>
                        <a:rPr lang="en-US" baseline="0" dirty="0" smtClean="0"/>
                        <a:t> text, html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Charts, trees, graphs, maps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IBM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D3.js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csv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svg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GeoJson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Charts, trees, graphs, maps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Google</a:t>
                      </a:r>
                      <a:r>
                        <a:rPr lang="en-US" baseline="0" dirty="0" smtClean="0">
                          <a:hlinkClick r:id="rId5"/>
                        </a:rPr>
                        <a:t> Visualization API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Json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csv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Many charts,</a:t>
                      </a:r>
                      <a:r>
                        <a:rPr lang="en-US" baseline="0" dirty="0" smtClean="0"/>
                        <a:t> control and dashboard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Open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Data </a:t>
                      </a:r>
                      <a:r>
                        <a:rPr lang="en-US" dirty="0" err="1" smtClean="0">
                          <a:hlinkClick r:id="rId6"/>
                        </a:rPr>
                        <a:t>Publica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DSPL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graph, histogram,</a:t>
                      </a:r>
                      <a:r>
                        <a:rPr lang="en-US" baseline="0" dirty="0" smtClean="0"/>
                        <a:t>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Proprietary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hlinkClick r:id="rId7"/>
                        </a:rPr>
                        <a:t>GeoAPI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gml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kml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gpx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 views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for non commercial</a:t>
                      </a:r>
                      <a:r>
                        <a:rPr lang="en-US" baseline="0" dirty="0" smtClean="0"/>
                        <a:t> use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7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Visual Tools using RDF 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103280"/>
              </p:ext>
            </p:extLst>
          </p:nvPr>
        </p:nvGraphicFramePr>
        <p:xfrm>
          <a:off x="250825" y="1125538"/>
          <a:ext cx="8643028" cy="496315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047591"/>
                <a:gridCol w="2653337"/>
                <a:gridCol w="1743621"/>
                <a:gridCol w="21984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Tools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views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License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Access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Fresnel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Properties,</a:t>
                      </a:r>
                      <a:r>
                        <a:rPr lang="en-US" baseline="0" dirty="0" smtClean="0"/>
                        <a:t> labels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 -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hlinkClick r:id="rId3"/>
                        </a:rPr>
                        <a:t>Spark</a:t>
                      </a:r>
                      <a:endParaRPr lang="en-US" u="sng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Charts, simple  table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SPARQL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LDA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SPARQL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hlinkClick r:id="rId5"/>
                        </a:rPr>
                        <a:t>SemWeb</a:t>
                      </a:r>
                      <a:r>
                        <a:rPr lang="en-US" dirty="0" smtClean="0">
                          <a:hlinkClick r:id="rId5"/>
                        </a:rPr>
                        <a:t> Import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Graph, node views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CECILL-B</a:t>
                      </a:r>
                    </a:p>
                    <a:p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SPARQL CONSTRUCT</a:t>
                      </a:r>
                    </a:p>
                    <a:p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Facet Spatial Semantic Browsing</a:t>
                      </a:r>
                      <a:r>
                        <a:rPr lang="en-US" baseline="0" dirty="0" smtClean="0">
                          <a:hlinkClick r:id="rId6"/>
                        </a:rPr>
                        <a:t> Widgets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facet</a:t>
                      </a:r>
                      <a:r>
                        <a:rPr lang="en-US" baseline="0" dirty="0" smtClean="0"/>
                        <a:t> views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SPARQL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hlinkClick r:id="rId7"/>
                        </a:rPr>
                        <a:t>Sgvizler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charts,</a:t>
                      </a:r>
                      <a:r>
                        <a:rPr lang="en-US" baseline="0" dirty="0" smtClean="0"/>
                        <a:t> timeline, </a:t>
                      </a:r>
                      <a:r>
                        <a:rPr lang="en-US" baseline="0" dirty="0" err="1" smtClean="0"/>
                        <a:t>sparkline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SPARQL</a:t>
                      </a:r>
                      <a:r>
                        <a:rPr lang="en-US" baseline="0" dirty="0" smtClean="0"/>
                        <a:t> SELECT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8"/>
                        </a:rPr>
                        <a:t>Visual Box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charts, timeline,</a:t>
                      </a:r>
                      <a:r>
                        <a:rPr lang="en-US" baseline="0" dirty="0" smtClean="0"/>
                        <a:t> graphs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SPARQL</a:t>
                      </a:r>
                      <a:r>
                        <a:rPr lang="en-US" baseline="0" dirty="0" smtClean="0"/>
                        <a:t> SELECT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9"/>
                        </a:rPr>
                        <a:t>Map4rdf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facet views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SPARQL</a:t>
                      </a:r>
                      <a:endParaRPr lang="en-US" dirty="0"/>
                    </a:p>
                  </a:txBody>
                  <a:tcPr marL="96268" marR="96268"/>
                </a:tc>
              </a:tr>
            </a:tbl>
          </a:graphicData>
        </a:graphic>
      </p:graphicFrame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1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Describing an Application: </a:t>
            </a:r>
            <a:r>
              <a:rPr lang="en-US" dirty="0" err="1" smtClean="0"/>
              <a:t>Opendatacom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2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32775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716338"/>
            <a:ext cx="464343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3" y="724084"/>
            <a:ext cx="4569769" cy="292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14 Imagen" descr="openspendingG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831" y="2204865"/>
            <a:ext cx="7811169" cy="4032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52" y="188913"/>
            <a:ext cx="8964488" cy="647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Describing an Application: publicspending.gr</a:t>
            </a:r>
            <a:endParaRPr lang="en-US" dirty="0"/>
          </a:p>
        </p:txBody>
      </p:sp>
      <p:sp>
        <p:nvSpPr>
          <p:cNvPr id="16" name="15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493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 smtClean="0"/>
              <a:t>Public spending, Government</a:t>
            </a:r>
            <a:endParaRPr lang="fr-FR" sz="1200" dirty="0"/>
          </a:p>
          <a:p>
            <a:pPr>
              <a:defRPr/>
            </a:pPr>
            <a:r>
              <a:rPr lang="de-DE" sz="1400" b="1" dirty="0" smtClean="0"/>
              <a:t>Description</a:t>
            </a:r>
            <a:r>
              <a:rPr lang="en-US" sz="1400" dirty="0" smtClean="0"/>
              <a:t> The application helps visualizing the most characteristic facts of the Greek public spending, interconnected to foreign expenditure and other data. </a:t>
            </a:r>
          </a:p>
          <a:p>
            <a:pPr>
              <a:defRPr/>
            </a:pPr>
            <a:r>
              <a:rPr lang="de-DE" sz="1400" b="1" dirty="0" smtClean="0"/>
              <a:t>Supported </a:t>
            </a:r>
            <a:r>
              <a:rPr lang="de-DE" sz="1400" b="1" dirty="0"/>
              <a:t>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fr-FR" sz="1200" dirty="0" smtClean="0"/>
              <a:t>http://publicspending.medialab.ntua.gr/en/{NAME-CHART}.php.  </a:t>
            </a:r>
            <a:r>
              <a:rPr lang="fr-FR" sz="1200" dirty="0" err="1" smtClean="0"/>
              <a:t>E.g</a:t>
            </a:r>
            <a:r>
              <a:rPr lang="fr-FR" sz="1200" dirty="0" smtClean="0"/>
              <a:t>: </a:t>
            </a:r>
            <a:r>
              <a:rPr lang="fr-FR" sz="1200" dirty="0" smtClean="0">
                <a:hlinkClick r:id="rId3"/>
              </a:rPr>
              <a:t>http://</a:t>
            </a:r>
            <a:r>
              <a:rPr lang="fr-FR" sz="1200" u="sng" dirty="0" smtClean="0">
                <a:hlinkClick r:id="rId3"/>
              </a:rPr>
              <a:t>publicspending.medialab.ntua.gr/en/toppayersday.php</a:t>
            </a:r>
            <a:r>
              <a:rPr lang="fr-FR" sz="1200" dirty="0" smtClean="0"/>
              <a:t> </a:t>
            </a:r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 smtClean="0"/>
              <a:t>http://opendata.diavgeia.gov.fr; Greek Tax data (TAXIS).</a:t>
            </a:r>
            <a:endParaRPr lang="en-US" sz="1200" dirty="0"/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 smtClean="0"/>
              <a:t>: Bubble tree, column and bar charts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fr-FR" sz="1200" dirty="0" err="1" smtClean="0"/>
              <a:t>HighchartsJS</a:t>
            </a:r>
            <a:r>
              <a:rPr lang="fr-FR" sz="1200" dirty="0" smtClean="0"/>
              <a:t>, </a:t>
            </a:r>
            <a:r>
              <a:rPr lang="fr-FR" sz="1200" dirty="0" err="1" smtClean="0"/>
              <a:t>Bubble</a:t>
            </a:r>
            <a:r>
              <a:rPr lang="fr-FR" sz="1200" dirty="0" smtClean="0"/>
              <a:t> </a:t>
            </a:r>
            <a:r>
              <a:rPr lang="fr-FR" sz="1200" dirty="0" err="1" smtClean="0"/>
              <a:t>TreeJS</a:t>
            </a:r>
            <a:r>
              <a:rPr lang="fr-FR" sz="1200" dirty="0" smtClean="0"/>
              <a:t> </a:t>
            </a:r>
            <a:r>
              <a:rPr lang="fr-FR" sz="1200" dirty="0" err="1" smtClean="0"/>
              <a:t>JqueryJS</a:t>
            </a:r>
            <a:r>
              <a:rPr lang="fr-FR" sz="1200" dirty="0" smtClean="0"/>
              <a:t> ; </a:t>
            </a:r>
            <a:r>
              <a:rPr lang="fr-FR" sz="1200" dirty="0" err="1" smtClean="0"/>
              <a:t>RaphaelJS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commercial ( Free)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13" name="12 Imagen" descr="publicSpendingG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50693" y="980728"/>
            <a:ext cx="4893307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56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 vocab to describe Apps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11560" y="1052736"/>
            <a:ext cx="8028439" cy="5256584"/>
            <a:chOff x="438559" y="196207"/>
            <a:chExt cx="9644177" cy="5621737"/>
          </a:xfrm>
        </p:grpSpPr>
        <p:grpSp>
          <p:nvGrpSpPr>
            <p:cNvPr id="9" name="Group 8"/>
            <p:cNvGrpSpPr/>
            <p:nvPr/>
          </p:nvGrpSpPr>
          <p:grpSpPr>
            <a:xfrm>
              <a:off x="438559" y="264922"/>
              <a:ext cx="7898002" cy="5553022"/>
              <a:chOff x="438559" y="264922"/>
              <a:chExt cx="7898002" cy="5553022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14620" y="1241041"/>
                <a:ext cx="1653507" cy="2254742"/>
                <a:chOff x="2894705" y="1241041"/>
                <a:chExt cx="1653507" cy="225474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894705" y="1241041"/>
                  <a:ext cx="1653507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910030" y="1556791"/>
                  <a:ext cx="1638182" cy="1938992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noFill/>
              <a:ln w="19050">
                <a:solidFill>
                  <a:srgbClr val="1F497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6084168" y="4293096"/>
                <a:ext cx="1584176" cy="1500132"/>
                <a:chOff x="2987824" y="1249015"/>
                <a:chExt cx="1584176" cy="1500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987824" y="1249015"/>
                  <a:ext cx="1584176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987824" y="1548818"/>
                  <a:ext cx="1584176" cy="1200329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763687" y="4317812"/>
                <a:ext cx="1424302" cy="1500132"/>
                <a:chOff x="2987823" y="1249015"/>
                <a:chExt cx="1424302" cy="1500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987823" y="1249015"/>
                  <a:ext cx="1424301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987824" y="1548818"/>
                  <a:ext cx="1424301" cy="1200329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38559" y="1659399"/>
                <a:ext cx="1507144" cy="769705"/>
                <a:chOff x="2814823" y="1063590"/>
                <a:chExt cx="1507144" cy="76970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814823" y="1063590"/>
                  <a:ext cx="1507144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814823" y="1371630"/>
                  <a:ext cx="1507144" cy="461665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40" idx="1"/>
              </p:cNvCxnSpPr>
              <p:nvPr/>
            </p:nvCxnSpPr>
            <p:spPr>
              <a:xfrm flipH="1" flipV="1">
                <a:off x="2104171" y="2160575"/>
                <a:ext cx="1325774" cy="36571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1" name="TextBox 20"/>
              <p:cNvSpPr txBox="1"/>
              <p:nvPr/>
            </p:nvSpPr>
            <p:spPr>
              <a:xfrm rot="761811">
                <a:off x="1993961" y="2052408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2" name="Straight Arrow Connector 21"/>
              <p:cNvCxnSpPr>
                <a:stCxn id="40" idx="2"/>
                <a:endCxn id="33" idx="0"/>
              </p:cNvCxnSpPr>
              <p:nvPr/>
            </p:nvCxnSpPr>
            <p:spPr>
              <a:xfrm flipH="1">
                <a:off x="2475838" y="3495783"/>
                <a:ext cx="1773198" cy="82202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3" name="TextBox 22"/>
              <p:cNvSpPr txBox="1"/>
              <p:nvPr/>
            </p:nvSpPr>
            <p:spPr>
              <a:xfrm rot="20016211">
                <a:off x="2454319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4" name="Straight Arrow Connector 23"/>
              <p:cNvCxnSpPr>
                <a:stCxn id="40" idx="3"/>
                <a:endCxn id="35" idx="0"/>
              </p:cNvCxnSpPr>
              <p:nvPr/>
            </p:nvCxnSpPr>
            <p:spPr>
              <a:xfrm>
                <a:off x="5068127" y="2526287"/>
                <a:ext cx="1808129" cy="176680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5" name="TextBox 24"/>
              <p:cNvSpPr txBox="1"/>
              <p:nvPr/>
            </p:nvSpPr>
            <p:spPr>
              <a:xfrm rot="2640315">
                <a:off x="5518949" y="3313047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Arrow Connector 26"/>
              <p:cNvCxnSpPr>
                <a:stCxn id="40" idx="3"/>
                <a:endCxn id="38" idx="1"/>
              </p:cNvCxnSpPr>
              <p:nvPr/>
            </p:nvCxnSpPr>
            <p:spPr>
              <a:xfrm flipV="1">
                <a:off x="5068127" y="2287482"/>
                <a:ext cx="1612250" cy="23880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8" name="TextBox 27"/>
              <p:cNvSpPr txBox="1"/>
              <p:nvPr/>
            </p:nvSpPr>
            <p:spPr>
              <a:xfrm rot="21206037">
                <a:off x="5274653" y="2175731"/>
                <a:ext cx="10631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 and 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Use and evaluate DVIA </a:t>
            </a:r>
          </a:p>
          <a:p>
            <a:pPr lvl="1">
              <a:defRPr/>
            </a:pPr>
            <a:r>
              <a:rPr lang="en-US" dirty="0" smtClean="0"/>
              <a:t>Scrap and reconcile data from apps contests:</a:t>
            </a:r>
            <a:br>
              <a:rPr lang="en-US" dirty="0" smtClean="0"/>
            </a:br>
            <a:r>
              <a:rPr lang="en-US" dirty="0" smtClean="0"/>
              <a:t>see the upcoming catalog from </a:t>
            </a:r>
            <a:r>
              <a:rPr lang="en-US" dirty="0" smtClean="0">
                <a:hlinkClick r:id="rId3"/>
              </a:rPr>
              <a:t>Apps4Europe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Interconnect application descriptions that use heterogeneous datasets in order to reuse tools and views</a:t>
            </a:r>
          </a:p>
          <a:p>
            <a:pPr>
              <a:defRPr/>
            </a:pPr>
            <a:r>
              <a:rPr lang="en-US" dirty="0" smtClean="0"/>
              <a:t>Detect patterns for visualization</a:t>
            </a:r>
          </a:p>
          <a:p>
            <a:pPr lvl="1">
              <a:defRPr/>
            </a:pPr>
            <a:r>
              <a:rPr lang="en-US" dirty="0" smtClean="0"/>
              <a:t>Inspect datasets to detect top categories:</a:t>
            </a:r>
          </a:p>
          <a:p>
            <a:pPr lvl="2">
              <a:defRPr/>
            </a:pPr>
            <a:r>
              <a:rPr lang="en-US" dirty="0" smtClean="0"/>
              <a:t>persons, organizations, events, geo, time series, statistics, etc.</a:t>
            </a:r>
          </a:p>
          <a:p>
            <a:pPr lvl="1">
              <a:defRPr/>
            </a:pPr>
            <a:r>
              <a:rPr lang="en-US" dirty="0" smtClean="0"/>
              <a:t>Inspect “</a:t>
            </a:r>
            <a:r>
              <a:rPr lang="en-US" b="1" i="1" u="sng" dirty="0" err="1" smtClean="0"/>
              <a:t>sameAs</a:t>
            </a:r>
            <a:r>
              <a:rPr lang="en-US" dirty="0" smtClean="0"/>
              <a:t>” links between datasets: </a:t>
            </a:r>
          </a:p>
          <a:p>
            <a:pPr lvl="2">
              <a:defRPr/>
            </a:pPr>
            <a:r>
              <a:rPr lang="en-US" dirty="0" smtClean="0">
                <a:sym typeface="Wingdings" pitchFamily="2" charset="2"/>
              </a:rPr>
              <a:t>focus visualization on properties attached to interconnected data objects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Generate automatically visualizations based on patterns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7" name="6 Imagen" descr="Apps_for_Europe_site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0312" y="980728"/>
            <a:ext cx="1512168" cy="145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Challenges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49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Marcador de contenido 3" descr="philarchertwee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>
          <a:xfrm>
            <a:off x="107504" y="1052736"/>
            <a:ext cx="4716016" cy="2370667"/>
          </a:xfrm>
        </p:spPr>
      </p:pic>
      <p:sp>
        <p:nvSpPr>
          <p:cNvPr id="5" name="CuadroTexto 4"/>
          <p:cNvSpPr txBox="1"/>
          <p:nvPr/>
        </p:nvSpPr>
        <p:spPr>
          <a:xfrm>
            <a:off x="4716016" y="980728"/>
            <a:ext cx="4392488" cy="18466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“Don’t </a:t>
            </a:r>
            <a:r>
              <a:rPr lang="en-US" sz="2400" dirty="0"/>
              <a:t>ask what you can do </a:t>
            </a:r>
            <a:r>
              <a:rPr lang="en-US" sz="2400" dirty="0" smtClean="0"/>
              <a:t>for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Semantic Web; ask what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Semantic Web can do for you!” (D. </a:t>
            </a:r>
            <a:r>
              <a:rPr lang="en-US" sz="2400" dirty="0" err="1" smtClean="0"/>
              <a:t>Karger</a:t>
            </a:r>
            <a:r>
              <a:rPr lang="en-US" sz="2400" dirty="0" smtClean="0"/>
              <a:t>, MIT CSAIL) –</a:t>
            </a:r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3356992"/>
            <a:ext cx="5413118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dirty="0" smtClean="0"/>
              <a:t>1- </a:t>
            </a:r>
            <a:r>
              <a:rPr lang="es-ES" sz="2800" dirty="0" err="1" smtClean="0"/>
              <a:t>How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/>
              <a:t>b</a:t>
            </a:r>
            <a:r>
              <a:rPr lang="es-ES" sz="2800" dirty="0" err="1" smtClean="0"/>
              <a:t>uild</a:t>
            </a:r>
            <a:r>
              <a:rPr lang="es-ES" sz="2800" dirty="0" smtClean="0"/>
              <a:t> </a:t>
            </a:r>
            <a:r>
              <a:rPr lang="es-ES" sz="2800" b="1" dirty="0" smtClean="0"/>
              <a:t>bridge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fill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gap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 smtClean="0"/>
              <a:t>traditional</a:t>
            </a:r>
            <a:endParaRPr lang="es-ES" sz="2800" dirty="0" smtClean="0"/>
          </a:p>
          <a:p>
            <a:r>
              <a:rPr lang="es-ES" sz="2800" dirty="0" err="1" smtClean="0"/>
              <a:t>InfoVis</a:t>
            </a:r>
            <a:r>
              <a:rPr lang="es-ES" sz="2800" dirty="0" smtClean="0"/>
              <a:t> </a:t>
            </a:r>
            <a:r>
              <a:rPr lang="es-ES" sz="2800" dirty="0" err="1" smtClean="0"/>
              <a:t>tools</a:t>
            </a:r>
            <a:r>
              <a:rPr lang="es-ES" sz="2800" dirty="0" smtClean="0"/>
              <a:t> and </a:t>
            </a:r>
            <a:r>
              <a:rPr lang="es-ES" sz="2800" dirty="0" err="1"/>
              <a:t>Semantic</a:t>
            </a:r>
            <a:r>
              <a:rPr lang="es-ES" sz="2800" dirty="0"/>
              <a:t> Web </a:t>
            </a:r>
            <a:r>
              <a:rPr lang="es-ES" sz="2800" dirty="0" err="1"/>
              <a:t>technologies</a:t>
            </a:r>
            <a:r>
              <a:rPr lang="es-ES" sz="2800" dirty="0"/>
              <a:t> </a:t>
            </a:r>
          </a:p>
          <a:p>
            <a:r>
              <a:rPr lang="es-ES" sz="2800" dirty="0" smtClean="0"/>
              <a:t>2- </a:t>
            </a:r>
            <a:r>
              <a:rPr lang="es-ES" sz="2800" dirty="0" err="1" smtClean="0"/>
              <a:t>How</a:t>
            </a:r>
            <a:r>
              <a:rPr lang="es-ES" sz="2800" dirty="0" smtClean="0"/>
              <a:t> can </a:t>
            </a:r>
            <a:r>
              <a:rPr lang="es-ES" sz="2800" dirty="0" err="1" smtClean="0"/>
              <a:t>Semantic</a:t>
            </a:r>
            <a:r>
              <a:rPr lang="es-ES" sz="2800" dirty="0" smtClean="0"/>
              <a:t> Web </a:t>
            </a:r>
            <a:r>
              <a:rPr lang="es-ES" sz="2800" dirty="0" err="1" smtClean="0"/>
              <a:t>help</a:t>
            </a:r>
            <a:r>
              <a:rPr lang="es-ES" sz="2800" dirty="0" smtClean="0"/>
              <a:t> in </a:t>
            </a:r>
            <a:r>
              <a:rPr lang="es-ES" sz="2800" dirty="0" err="1" smtClean="0"/>
              <a:t>visualization</a:t>
            </a:r>
            <a:r>
              <a:rPr lang="es-ES" sz="2800" dirty="0" smtClean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888468"/>
            <a:ext cx="2520280" cy="33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Geospatial data: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why it matters?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1367358"/>
          </a:xfrm>
        </p:spPr>
        <p:txBody>
          <a:bodyPr/>
          <a:lstStyle/>
          <a:p>
            <a:pPr marL="0" indent="0" algn="r">
              <a:buNone/>
            </a:pP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80% of needs for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urostile LT Std" charset="0"/>
              </a:rPr>
              <a:t>decisions</a:t>
            </a:r>
            <a:r>
              <a:rPr lang="en-US" sz="2400" dirty="0">
                <a:latin typeface="Eurostile LT Std" charset="0"/>
              </a:rPr>
              <a:t> from public authorities have a geospatial component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. </a:t>
            </a:r>
            <a:endParaRPr lang="en-US" sz="2400" dirty="0" smtClean="0">
              <a:latin typeface="Eurostile LT Std" charset="0"/>
            </a:endParaRPr>
          </a:p>
          <a:p>
            <a:pPr marL="0" indent="0" algn="r">
              <a:buNone/>
            </a:pPr>
            <a:r>
              <a:rPr lang="en-US" sz="2000" b="0" i="1" dirty="0" smtClean="0">
                <a:latin typeface="Eurostile LT Std" charset="0"/>
              </a:rPr>
              <a:t>(</a:t>
            </a:r>
            <a:r>
              <a:rPr lang="en-US" sz="2000" b="0" i="1" dirty="0">
                <a:latin typeface="Eurostile LT Std" charset="0"/>
              </a:rPr>
              <a:t>Philippe </a:t>
            </a:r>
            <a:r>
              <a:rPr lang="en-US" sz="2000" b="0" i="1" dirty="0" err="1">
                <a:latin typeface="Eurostile LT Std" charset="0"/>
              </a:rPr>
              <a:t>Grelot</a:t>
            </a:r>
            <a:r>
              <a:rPr lang="en-US" sz="2000" b="0" i="1" dirty="0">
                <a:latin typeface="Eurostile LT Std" charset="0"/>
              </a:rPr>
              <a:t>, IGN-France)</a:t>
            </a:r>
          </a:p>
          <a:p>
            <a:endParaRPr lang="en-US" dirty="0">
              <a:latin typeface="Eurostile LT Std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1061159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1512168" cy="1008112"/>
          </a:xfrm>
          <a:prstGeom prst="rect">
            <a:avLst/>
          </a:prstGeom>
        </p:spPr>
      </p:pic>
      <p:pic>
        <p:nvPicPr>
          <p:cNvPr id="6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3175000" cy="2584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296144" cy="1296144"/>
          </a:xfrm>
          <a:prstGeom prst="rect">
            <a:avLst/>
          </a:prstGeom>
        </p:spPr>
      </p:pic>
      <p:pic>
        <p:nvPicPr>
          <p:cNvPr id="9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5080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6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dirty="0" smtClean="0"/>
              <a:t>Scenario 1: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7575D1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3C8C93"/>
                </a:solidFill>
              </a:rPr>
              <a:t>dataset specific</a:t>
            </a:r>
            <a:endParaRPr lang="en-US" sz="2000" dirty="0">
              <a:solidFill>
                <a:srgbClr val="3C8C93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Datasets on schools in France</a:t>
            </a:r>
          </a:p>
          <a:p>
            <a:pPr lvl="1"/>
            <a:r>
              <a:rPr lang="en-US" sz="2000" dirty="0" smtClean="0"/>
              <a:t>Vocabularies: geo vocab, data cube, </a:t>
            </a:r>
            <a:r>
              <a:rPr lang="en-US" sz="2000" dirty="0" err="1" smtClean="0"/>
              <a:t>geometrie</a:t>
            </a:r>
            <a:r>
              <a:rPr lang="en-US" sz="2000" dirty="0" smtClean="0"/>
              <a:t>, 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PerfectSchool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50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6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" y="3426948"/>
            <a:ext cx="9144000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2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domains, so </a:t>
            </a:r>
            <a:r>
              <a:rPr lang="en-US" sz="2000" dirty="0" smtClean="0">
                <a:solidFill>
                  <a:srgbClr val="7575D1"/>
                </a:solidFill>
              </a:rPr>
              <a:t>domain-specific</a:t>
            </a:r>
            <a:r>
              <a:rPr lang="en-US" sz="2000" dirty="0" smtClean="0"/>
              <a:t> </a:t>
            </a:r>
            <a:r>
              <a:rPr lang="en-US" sz="2000" dirty="0"/>
              <a:t>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domain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Endpoints of </a:t>
            </a:r>
            <a:r>
              <a:rPr lang="en-US" sz="2000" dirty="0" err="1" smtClean="0"/>
              <a:t>geodatasets</a:t>
            </a:r>
            <a:endParaRPr lang="en-US" sz="2000" dirty="0" smtClean="0"/>
          </a:p>
          <a:p>
            <a:pPr lvl="1"/>
            <a:r>
              <a:rPr lang="en-US" sz="2000" dirty="0" smtClean="0"/>
              <a:t>Domain: geospatial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GeoRDFviz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51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Imagen 3" descr="geoRDFvizpic_1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924944"/>
            <a:ext cx="9144000" cy="3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3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domains, so </a:t>
            </a:r>
            <a:r>
              <a:rPr lang="en-US" sz="2000" dirty="0" smtClean="0">
                <a:solidFill>
                  <a:srgbClr val="7575D1"/>
                </a:solidFill>
              </a:rPr>
              <a:t>generic </a:t>
            </a:r>
            <a:r>
              <a:rPr lang="en-US" sz="2000" dirty="0" smtClean="0"/>
              <a:t>SPARQL 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adapted to domains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Any endpoints</a:t>
            </a:r>
          </a:p>
          <a:p>
            <a:pPr lvl="1"/>
            <a:r>
              <a:rPr lang="en-US" sz="2000" dirty="0" smtClean="0"/>
              <a:t>Multiple domains: </a:t>
            </a:r>
            <a:r>
              <a:rPr lang="en-US" sz="2000" dirty="0" err="1" smtClean="0"/>
              <a:t>geodata</a:t>
            </a:r>
            <a:r>
              <a:rPr lang="en-US" sz="2000" dirty="0" smtClean="0"/>
              <a:t>, statistics, persons, cross-domains, etc..</a:t>
            </a:r>
          </a:p>
          <a:p>
            <a:pPr lvl="1"/>
            <a:r>
              <a:rPr lang="en-US" sz="2000" dirty="0" smtClean="0"/>
              <a:t>Application: </a:t>
            </a:r>
            <a:r>
              <a:rPr lang="en-US" dirty="0" smtClean="0">
                <a:solidFill>
                  <a:srgbClr val="FF0000"/>
                </a:solidFill>
              </a:rPr>
              <a:t>?????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52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3429000"/>
            <a:ext cx="7848872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b="1" dirty="0" err="1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3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5805264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076056" y="4653136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smtClean="0">
                <a:solidFill>
                  <a:srgbClr val="FF0000"/>
                </a:solidFill>
              </a:rPr>
              <a:t>“</a:t>
            </a:r>
            <a:r>
              <a:rPr lang="es-ES" dirty="0" err="1" smtClean="0">
                <a:solidFill>
                  <a:srgbClr val="FF0000"/>
                </a:solidFill>
              </a:rPr>
              <a:t>method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not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apply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create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interfaces 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 top of </a:t>
            </a:r>
            <a:r>
              <a:rPr lang="es-ES" dirty="0" err="1">
                <a:solidFill>
                  <a:srgbClr val="FF0000"/>
                </a:solidFill>
              </a:rPr>
              <a:t>arbitrary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</a:rPr>
              <a:t>SPARLQ </a:t>
            </a:r>
            <a:r>
              <a:rPr lang="es-ES" dirty="0" err="1">
                <a:solidFill>
                  <a:srgbClr val="FF0000"/>
                </a:solidFill>
              </a:rPr>
              <a:t>endpoints</a:t>
            </a:r>
            <a:r>
              <a:rPr lang="es-ES" dirty="0">
                <a:solidFill>
                  <a:srgbClr val="FF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2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Our Proposal</a:t>
            </a:r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53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251520" y="2204864"/>
            <a:ext cx="8792763" cy="2862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Linked</a:t>
            </a:r>
            <a:r>
              <a:rPr lang="es-ES" sz="6000" dirty="0" smtClean="0">
                <a:solidFill>
                  <a:srgbClr val="FF0000"/>
                </a:solidFill>
              </a:rPr>
              <a:t> Data </a:t>
            </a: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Vizualization</a:t>
            </a:r>
            <a:endParaRPr lang="es-ES" sz="6000" dirty="0" smtClean="0">
              <a:solidFill>
                <a:srgbClr val="FF0000"/>
              </a:solidFill>
            </a:endParaRP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Wizard</a:t>
            </a:r>
            <a:r>
              <a:rPr lang="es-ES" sz="6000" dirty="0" smtClean="0">
                <a:solidFill>
                  <a:srgbClr val="FF0000"/>
                </a:solidFill>
              </a:rPr>
              <a:t> (</a:t>
            </a:r>
            <a:r>
              <a:rPr lang="es-ES" sz="6000" dirty="0" err="1" smtClean="0">
                <a:solidFill>
                  <a:srgbClr val="FF0000"/>
                </a:solidFill>
              </a:rPr>
              <a:t>LDVizWiz</a:t>
            </a:r>
            <a:r>
              <a:rPr lang="es-ES" sz="6000" dirty="0" smtClean="0">
                <a:solidFill>
                  <a:srgbClr val="FF0000"/>
                </a:solidFill>
              </a:rPr>
              <a:t>)</a:t>
            </a:r>
            <a:endParaRPr lang="es-E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4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Requirements of </a:t>
            </a: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dirty="0" err="1" smtClean="0">
                <a:ea typeface="ＭＳ Ｐゴシック" pitchFamily="34" charset="-128"/>
              </a:rPr>
              <a:t>LDViz</a:t>
            </a:r>
            <a:r>
              <a:rPr lang="en-US" dirty="0" smtClean="0">
                <a:ea typeface="ＭＳ Ｐゴシック" pitchFamily="34" charset="-128"/>
              </a:rPr>
              <a:t>-”Wise”)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Predefined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categories </a:t>
            </a:r>
            <a:r>
              <a:rPr lang="en-US" dirty="0"/>
              <a:t>associated to visual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Build on top of RDF standards </a:t>
            </a:r>
            <a:endParaRPr lang="en-US" dirty="0"/>
          </a:p>
          <a:p>
            <a:pPr lvl="1"/>
            <a:r>
              <a:rPr lang="en-US" sz="2600" dirty="0" smtClean="0"/>
              <a:t>e.g., SPARQL queries ; Semantic Web technologies</a:t>
            </a:r>
            <a:endParaRPr lang="en-US" sz="2600" dirty="0"/>
          </a:p>
          <a:p>
            <a:r>
              <a:rPr lang="en-US" sz="3000" dirty="0" smtClean="0"/>
              <a:t>Reuse existing Visualization libraries</a:t>
            </a:r>
          </a:p>
          <a:p>
            <a:pPr lvl="1"/>
            <a:r>
              <a:rPr lang="en-US" sz="2600" dirty="0"/>
              <a:t>e</a:t>
            </a:r>
            <a:r>
              <a:rPr lang="en-US" sz="2600" dirty="0" smtClean="0"/>
              <a:t>.g., Google Maps, Google Charts, D3.js, etc.</a:t>
            </a:r>
          </a:p>
          <a:p>
            <a:r>
              <a:rPr lang="en-US" dirty="0" smtClean="0"/>
              <a:t>Input: Datasets published as LOD</a:t>
            </a:r>
          </a:p>
          <a:p>
            <a:r>
              <a:rPr lang="en-US" dirty="0" smtClean="0"/>
              <a:t>Reuse Information Visualization Taxonomy </a:t>
            </a:r>
          </a:p>
          <a:p>
            <a:r>
              <a:rPr lang="en-US" dirty="0" smtClean="0"/>
              <a:t>Target to non “RDF/</a:t>
            </a:r>
            <a:r>
              <a:rPr lang="en-US" dirty="0"/>
              <a:t>SPARQL speakers”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Mapping Categories and vocabularies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5183782"/>
          </a:xfrm>
        </p:spPr>
        <p:txBody>
          <a:bodyPr numCol="2"/>
          <a:lstStyle/>
          <a:p>
            <a:r>
              <a:rPr lang="en-US" dirty="0" smtClean="0"/>
              <a:t>Geographic information</a:t>
            </a:r>
          </a:p>
          <a:p>
            <a:pPr lvl="1"/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Temporal information</a:t>
            </a:r>
          </a:p>
          <a:p>
            <a:pPr lvl="1"/>
            <a:r>
              <a:rPr lang="en-US" dirty="0" smtClean="0"/>
              <a:t>Time, interval ontologies</a:t>
            </a:r>
          </a:p>
          <a:p>
            <a:r>
              <a:rPr lang="en-US" dirty="0" smtClean="0"/>
              <a:t>Event information</a:t>
            </a:r>
          </a:p>
          <a:p>
            <a:pPr lvl="1"/>
            <a:r>
              <a:rPr lang="en-US" dirty="0" smtClean="0"/>
              <a:t>lode, event, sport, etc..</a:t>
            </a:r>
          </a:p>
          <a:p>
            <a:r>
              <a:rPr lang="en-US" dirty="0" smtClean="0"/>
              <a:t>Agent/Person </a:t>
            </a:r>
            <a:endParaRPr lang="en-US" dirty="0"/>
          </a:p>
          <a:p>
            <a:pPr lvl="1"/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r>
              <a:rPr lang="en-US" dirty="0" smtClean="0"/>
              <a:t>Organization information </a:t>
            </a:r>
          </a:p>
          <a:p>
            <a:pPr lvl="1"/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r>
              <a:rPr lang="en-US" dirty="0" smtClean="0"/>
              <a:t>Statistics information</a:t>
            </a:r>
          </a:p>
          <a:p>
            <a:pPr lvl="1"/>
            <a:r>
              <a:rPr lang="en-US" dirty="0" smtClean="0"/>
              <a:t>Data cube, SDMX model</a:t>
            </a:r>
          </a:p>
          <a:p>
            <a:r>
              <a:rPr lang="en-US" dirty="0" smtClean="0"/>
              <a:t>Knowledge information</a:t>
            </a:r>
          </a:p>
          <a:p>
            <a:pPr lvl="1"/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Workflow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10" name="Imagen 9" descr="workflow-vis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" y="1136109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 1: Categories detection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r>
              <a:rPr lang="en-US" dirty="0" smtClean="0"/>
              <a:t>Detection of main categories in datasets</a:t>
            </a:r>
          </a:p>
          <a:p>
            <a:pPr lvl="1"/>
            <a:r>
              <a:rPr lang="en-US" sz="2600" dirty="0" smtClean="0"/>
              <a:t>ASK SPARQL queries on predefined categories</a:t>
            </a:r>
          </a:p>
          <a:p>
            <a:pPr lvl="1"/>
            <a:r>
              <a:rPr lang="en-US" sz="2600" dirty="0" smtClean="0"/>
              <a:t>Uses well-known vocabularies in LOV</a:t>
            </a:r>
          </a:p>
          <a:p>
            <a:pPr lvl="1"/>
            <a:r>
              <a:rPr lang="en-US" sz="2600" dirty="0" smtClean="0"/>
              <a:t> Unveil main facets of the visualizations</a:t>
            </a:r>
          </a:p>
          <a:p>
            <a:pPr lvl="1"/>
            <a:r>
              <a:rPr lang="en-US" sz="2600" dirty="0" smtClean="0"/>
              <a:t>Condition the type of visual elements</a:t>
            </a:r>
            <a:endParaRPr lang="en-US" sz="26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table1-ldvizw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6076261" cy="246896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 rot="16200000">
            <a:off x="7689004" y="4920508"/>
            <a:ext cx="1611319" cy="644527"/>
            <a:chOff x="3156" y="981768"/>
            <a:chExt cx="1611319" cy="644527"/>
          </a:xfrm>
        </p:grpSpPr>
        <p:sp>
          <p:nvSpPr>
            <p:cNvPr id="15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2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Categories Detection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58</a:t>
            </a:fld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2366027"/>
              </p:ext>
            </p:extLst>
          </p:nvPr>
        </p:nvGraphicFramePr>
        <p:xfrm>
          <a:off x="250825" y="1125538"/>
          <a:ext cx="4244976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903"/>
                <a:gridCol w="1080120"/>
                <a:gridCol w="129195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CuadroTexto 22"/>
          <p:cNvSpPr txBox="1"/>
          <p:nvPr/>
        </p:nvSpPr>
        <p:spPr>
          <a:xfrm>
            <a:off x="107504" y="4365104"/>
            <a:ext cx="4392488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 smtClean="0"/>
              <a:t>444 </a:t>
            </a:r>
            <a:r>
              <a:rPr lang="es-ES" sz="2000" dirty="0" err="1" smtClean="0"/>
              <a:t>endpoints</a:t>
            </a:r>
            <a:r>
              <a:rPr lang="es-ES" sz="2000" dirty="0" smtClean="0"/>
              <a:t> (*) </a:t>
            </a:r>
            <a:r>
              <a:rPr lang="es-ES" sz="2000" dirty="0" err="1" smtClean="0"/>
              <a:t>analyzed</a:t>
            </a:r>
            <a:r>
              <a:rPr lang="es-ES" sz="2000" dirty="0" smtClean="0"/>
              <a:t>, 278 </a:t>
            </a:r>
            <a:r>
              <a:rPr lang="es-ES" sz="2000" dirty="0" err="1" smtClean="0"/>
              <a:t>good</a:t>
            </a:r>
            <a:r>
              <a:rPr lang="es-ES" sz="2000" dirty="0" smtClean="0"/>
              <a:t> </a:t>
            </a:r>
            <a:r>
              <a:rPr lang="es-ES" sz="2000" dirty="0" err="1" smtClean="0"/>
              <a:t>answers</a:t>
            </a:r>
            <a:r>
              <a:rPr lang="es-ES" sz="2000" dirty="0" smtClean="0"/>
              <a:t> </a:t>
            </a:r>
            <a:r>
              <a:rPr lang="es-ES" sz="2000" b="1" dirty="0" smtClean="0"/>
              <a:t>(62.61%</a:t>
            </a:r>
            <a:r>
              <a:rPr lang="es-ES" sz="2000" dirty="0" smtClean="0"/>
              <a:t>) </a:t>
            </a:r>
            <a:r>
              <a:rPr lang="es-ES" sz="2000" dirty="0" err="1" smtClean="0"/>
              <a:t>using</a:t>
            </a:r>
            <a:r>
              <a:rPr lang="es-ES" sz="2000" dirty="0" smtClean="0"/>
              <a:t> </a:t>
            </a:r>
            <a:r>
              <a:rPr lang="es-ES" sz="2000" dirty="0"/>
              <a:t>ASK </a:t>
            </a:r>
            <a:r>
              <a:rPr lang="es-ES" sz="2000" dirty="0" err="1"/>
              <a:t>queries</a:t>
            </a:r>
            <a:r>
              <a:rPr lang="es-ES" sz="2000" dirty="0"/>
              <a:t>.</a:t>
            </a:r>
          </a:p>
          <a:p>
            <a:endParaRPr lang="es-E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s-ES" sz="2000" dirty="0" err="1" smtClean="0">
                <a:solidFill>
                  <a:srgbClr val="FF0000"/>
                </a:solidFill>
              </a:rPr>
              <a:t>Few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</a:rPr>
              <a:t>taxonomies</a:t>
            </a:r>
            <a:r>
              <a:rPr lang="es-ES" sz="2000" dirty="0" smtClean="0">
                <a:solidFill>
                  <a:srgbClr val="FF0000"/>
                </a:solidFill>
              </a:rPr>
              <a:t> in SKOS</a:t>
            </a:r>
            <a:r>
              <a:rPr lang="es-ES" sz="2000" dirty="0" smtClean="0">
                <a:solidFill>
                  <a:schemeClr val="bg1"/>
                </a:solidFill>
              </a:rPr>
              <a:t>, </a:t>
            </a:r>
            <a:r>
              <a:rPr lang="es-ES" sz="2000" b="1" dirty="0" err="1" smtClean="0">
                <a:solidFill>
                  <a:schemeClr val="bg1"/>
                </a:solidFill>
              </a:rPr>
              <a:t>many</a:t>
            </a:r>
            <a:r>
              <a:rPr lang="es-ES" sz="2000" b="1" dirty="0" smtClean="0">
                <a:solidFill>
                  <a:schemeClr val="bg1"/>
                </a:solidFill>
              </a:rPr>
              <a:t> GEO DATA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25" name="Marcador de contenido 24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4535710"/>
          </a:xfrm>
        </p:spPr>
        <p:txBody>
          <a:bodyPr/>
          <a:lstStyle/>
          <a:p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/>
              <a:t>A</a:t>
            </a:r>
            <a:r>
              <a:rPr lang="es-ES" dirty="0" err="1" smtClean="0"/>
              <a:t>utomatic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of </a:t>
            </a:r>
            <a:r>
              <a:rPr lang="es-ES" dirty="0" err="1" smtClean="0"/>
              <a:t>endpoints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endParaRPr lang="es-ES" dirty="0" smtClean="0"/>
          </a:p>
          <a:p>
            <a:pPr lvl="1"/>
            <a:r>
              <a:rPr lang="es-ES" dirty="0" smtClean="0"/>
              <a:t>More “</a:t>
            </a:r>
            <a:r>
              <a:rPr lang="es-ES" i="1" dirty="0" err="1" smtClean="0"/>
              <a:t>trustable</a:t>
            </a:r>
            <a:r>
              <a:rPr lang="es-ES" dirty="0" smtClean="0"/>
              <a:t>” </a:t>
            </a:r>
            <a:r>
              <a:rPr lang="es-ES" dirty="0" err="1" smtClean="0"/>
              <a:t>than</a:t>
            </a:r>
            <a:r>
              <a:rPr lang="es-ES" dirty="0" smtClean="0"/>
              <a:t> human </a:t>
            </a:r>
            <a:r>
              <a:rPr lang="es-ES" dirty="0" err="1" smtClean="0"/>
              <a:t>tagging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</a:t>
            </a:r>
            <a:r>
              <a:rPr lang="es-ES" dirty="0" err="1" smtClean="0"/>
              <a:t>suitable</a:t>
            </a:r>
            <a:r>
              <a:rPr lang="es-ES" dirty="0" smtClean="0"/>
              <a:t>” visual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visualizations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TimeLine</a:t>
            </a:r>
            <a:r>
              <a:rPr lang="es-ES" dirty="0" smtClean="0"/>
              <a:t> +</a:t>
            </a:r>
            <a:r>
              <a:rPr lang="es-ES" dirty="0" err="1" smtClean="0"/>
              <a:t>maps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data)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716016" y="5949280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2"/>
              </a:rPr>
              <a:t>sparqles.org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Step2: Properties Aggregation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893175" cy="5111750"/>
          </a:xfrm>
        </p:spPr>
        <p:txBody>
          <a:bodyPr/>
          <a:lstStyle/>
          <a:p>
            <a:r>
              <a:rPr lang="en-US" dirty="0" smtClean="0"/>
              <a:t>Goal: Exploit the “connectors” between graphs</a:t>
            </a:r>
          </a:p>
          <a:p>
            <a:r>
              <a:rPr lang="en-US" dirty="0" smtClean="0"/>
              <a:t>“connectors” are used to enrich a given graph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>
                <a:latin typeface="Andale Mono"/>
                <a:cs typeface="Andale Mono"/>
              </a:rPr>
              <a:t>owl:sameAs</a:t>
            </a:r>
            <a:r>
              <a:rPr lang="en-US" dirty="0" smtClean="0">
                <a:latin typeface="Andale Mono"/>
                <a:cs typeface="Andale Mono"/>
              </a:rPr>
              <a:t> ; </a:t>
            </a:r>
            <a:r>
              <a:rPr lang="en-US" dirty="0" err="1" smtClean="0">
                <a:latin typeface="Andale Mono"/>
                <a:cs typeface="Andale Mono"/>
              </a:rPr>
              <a:t>rdfs:seeAlso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skos:exactMatch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/>
              <a:t>Retrieve properties from external datasets</a:t>
            </a:r>
          </a:p>
          <a:p>
            <a:pPr lvl="1"/>
            <a:r>
              <a:rPr lang="en-US" dirty="0" smtClean="0"/>
              <a:t>So called “enriched properties”</a:t>
            </a:r>
          </a:p>
          <a:p>
            <a:r>
              <a:rPr lang="en-US" dirty="0" smtClean="0"/>
              <a:t>Build candidate properties for visualization</a:t>
            </a:r>
          </a:p>
          <a:p>
            <a:pPr lvl="1"/>
            <a:r>
              <a:rPr lang="en-US" dirty="0" smtClean="0"/>
              <a:t>For pop-up menus</a:t>
            </a:r>
          </a:p>
          <a:p>
            <a:pPr lvl="1"/>
            <a:r>
              <a:rPr lang="en-US" dirty="0" smtClean="0"/>
              <a:t>For facet browsing </a:t>
            </a:r>
            <a:endParaRPr lang="en-US" dirty="0"/>
          </a:p>
          <a:p>
            <a:pPr lvl="1"/>
            <a:r>
              <a:rPr lang="en-US" dirty="0" smtClean="0"/>
              <a:t>For charts display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59</a:t>
            </a:fld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3" name="Agrupar 12"/>
          <p:cNvGrpSpPr/>
          <p:nvPr/>
        </p:nvGrpSpPr>
        <p:grpSpPr>
          <a:xfrm rot="16200000">
            <a:off x="7833019" y="5064525"/>
            <a:ext cx="1611319" cy="644527"/>
            <a:chOff x="3156" y="981768"/>
            <a:chExt cx="1611319" cy="644527"/>
          </a:xfrm>
        </p:grpSpPr>
        <p:sp>
          <p:nvSpPr>
            <p:cNvPr id="22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14" name="Agrupar 13"/>
          <p:cNvGrpSpPr/>
          <p:nvPr/>
        </p:nvGrpSpPr>
        <p:grpSpPr>
          <a:xfrm rot="16200000">
            <a:off x="7285937" y="3307352"/>
            <a:ext cx="2705486" cy="644527"/>
            <a:chOff x="1292211" y="981768"/>
            <a:chExt cx="2705486" cy="644527"/>
          </a:xfrm>
        </p:grpSpPr>
        <p:sp>
          <p:nvSpPr>
            <p:cNvPr id="20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32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latin typeface="Arial" charset="0"/>
                <a:ea typeface="+mj-ea"/>
              </a:rPr>
              <a:t>Scenario: 7th Arrondissement of Paris</a:t>
            </a:r>
            <a:endParaRPr lang="fr-FR" dirty="0">
              <a:ea typeface="+mj-ea"/>
            </a:endParaRPr>
          </a:p>
        </p:txBody>
      </p:sp>
      <p:sp>
        <p:nvSpPr>
          <p:cNvPr id="14341" name="Content Placeholder 2"/>
          <p:cNvSpPr>
            <a:spLocks noGrp="1"/>
          </p:cNvSpPr>
          <p:nvPr>
            <p:ph idx="1"/>
          </p:nvPr>
        </p:nvSpPr>
        <p:spPr>
          <a:xfrm>
            <a:off x="179388" y="1257300"/>
            <a:ext cx="8642350" cy="4895850"/>
          </a:xfrm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endParaRPr lang="fr-FR" dirty="0" smtClean="0">
              <a:ea typeface="+mn-ea"/>
            </a:endParaRPr>
          </a:p>
          <a:p>
            <a:pPr marL="57150" indent="0">
              <a:buFont typeface="Wingdings" pitchFamily="2" charset="2"/>
              <a:buNone/>
              <a:defRPr/>
            </a:pPr>
            <a:r>
              <a:rPr lang="fr-FR" dirty="0" smtClean="0">
                <a:ea typeface="+mn-ea"/>
              </a:rPr>
              <a:t/>
            </a:r>
            <a:br>
              <a:rPr lang="fr-FR" dirty="0" smtClean="0">
                <a:ea typeface="+mn-ea"/>
              </a:rPr>
            </a:br>
            <a:endParaRPr lang="fr-FR" dirty="0" smtClean="0">
              <a:solidFill>
                <a:srgbClr val="000000"/>
              </a:solidFill>
              <a:latin typeface="Arial" pitchFamily="34" charset="0"/>
              <a:ea typeface="+mn-ea"/>
            </a:endParaRPr>
          </a:p>
          <a:p>
            <a:pPr>
              <a:buFont typeface="Wingdings" pitchFamily="2" charset="2"/>
              <a:buChar char="§"/>
              <a:defRPr/>
            </a:pPr>
            <a:endParaRPr lang="fr-FR" dirty="0" smtClean="0">
              <a:ea typeface="+mn-ea"/>
            </a:endParaRPr>
          </a:p>
        </p:txBody>
      </p:sp>
      <p:pic>
        <p:nvPicPr>
          <p:cNvPr id="2048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5133975" y="1947863"/>
            <a:ext cx="4779963" cy="322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29" y="3245600"/>
            <a:ext cx="4038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Oval 8"/>
          <p:cNvSpPr>
            <a:spLocks noChangeArrowheads="1"/>
          </p:cNvSpPr>
          <p:nvPr/>
        </p:nvSpPr>
        <p:spPr bwMode="auto">
          <a:xfrm>
            <a:off x="1462088" y="4922838"/>
            <a:ext cx="1079500" cy="6127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pic>
        <p:nvPicPr>
          <p:cNvPr id="2048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06173">
            <a:off x="101600" y="919163"/>
            <a:ext cx="6831013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Date Placeholder 1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E4E405B3-994B-904B-A179-4E26856D336E}" type="slidenum">
              <a:rPr lang="en-US">
                <a:solidFill>
                  <a:schemeClr val="bg2"/>
                </a:solidFill>
              </a:rPr>
              <a:pPr eaLnBrk="1" hangingPunct="1"/>
              <a:t>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9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79512" y="980728"/>
            <a:ext cx="8642350" cy="5111750"/>
          </a:xfrm>
        </p:spPr>
        <p:txBody>
          <a:bodyPr/>
          <a:lstStyle/>
          <a:p>
            <a:r>
              <a:rPr lang="en-US" dirty="0" smtClean="0"/>
              <a:t>Visualization Generator</a:t>
            </a:r>
          </a:p>
          <a:p>
            <a:pPr lvl="1"/>
            <a:r>
              <a:rPr lang="en-US" dirty="0" smtClean="0"/>
              <a:t>Recommend the visual elements based on categories</a:t>
            </a:r>
          </a:p>
          <a:p>
            <a:pPr lvl="1"/>
            <a:r>
              <a:rPr lang="en-US" dirty="0" smtClean="0"/>
              <a:t>Transform ASK queries to SELECT or CONSTRUCT queries for input to visual library.</a:t>
            </a:r>
          </a:p>
          <a:p>
            <a:pPr lvl="1"/>
            <a:endParaRPr lang="en-US" dirty="0"/>
          </a:p>
          <a:p>
            <a:r>
              <a:rPr lang="en-US" dirty="0" smtClean="0"/>
              <a:t>Visualization Publisher</a:t>
            </a:r>
          </a:p>
          <a:p>
            <a:pPr lvl="1"/>
            <a:r>
              <a:rPr lang="en-US" dirty="0" smtClean="0"/>
              <a:t>Export the description of visualization in RDF</a:t>
            </a:r>
          </a:p>
          <a:p>
            <a:pPr lvl="1"/>
            <a:r>
              <a:rPr lang="en-US" dirty="0" smtClean="0"/>
              <a:t>Add metadata for the visualization (charts) and steps used to create it.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 err="1" smtClean="0">
                <a:latin typeface="Andale Mono"/>
                <a:cs typeface="Andale Mono"/>
              </a:rPr>
              <a:t>dcat:Dataset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prov:wasDerivedFrom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void:ExampleResource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chart</a:t>
            </a:r>
            <a:r>
              <a:rPr lang="en-US" dirty="0" smtClean="0">
                <a:latin typeface="Andale Mono"/>
                <a:cs typeface="Andale Mono"/>
              </a:rPr>
              <a:t> vocabulary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b="0" dirty="0" smtClean="0"/>
          </a:p>
          <a:p>
            <a:endParaRPr lang="en-US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Step3: Publication 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60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 rot="16200000">
            <a:off x="8034192" y="5199511"/>
            <a:ext cx="1464040" cy="755576"/>
            <a:chOff x="3156" y="981768"/>
            <a:chExt cx="1611319" cy="644527"/>
          </a:xfrm>
        </p:grpSpPr>
        <p:sp>
          <p:nvSpPr>
            <p:cNvPr id="13" name="Pentágono 12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Detection</a:t>
              </a:r>
              <a:endParaRPr lang="es-ES" sz="2000" kern="1200" dirty="0"/>
            </a:p>
          </p:txBody>
        </p:sp>
      </p:grpSp>
      <p:grpSp>
        <p:nvGrpSpPr>
          <p:cNvPr id="15" name="Agrupar 14"/>
          <p:cNvGrpSpPr/>
          <p:nvPr/>
        </p:nvGrpSpPr>
        <p:grpSpPr>
          <a:xfrm rot="16200000">
            <a:off x="7537116" y="3567613"/>
            <a:ext cx="2458198" cy="755578"/>
            <a:chOff x="1292211" y="981768"/>
            <a:chExt cx="2705486" cy="644527"/>
          </a:xfrm>
        </p:grpSpPr>
        <p:sp>
          <p:nvSpPr>
            <p:cNvPr id="16" name="Cheurón 15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Aggregation</a:t>
              </a:r>
              <a:endParaRPr lang="es-ES" sz="2000" kern="1200" dirty="0"/>
            </a:p>
          </p:txBody>
        </p:sp>
      </p:grpSp>
      <p:grpSp>
        <p:nvGrpSpPr>
          <p:cNvPr id="18" name="Agrupar 17"/>
          <p:cNvGrpSpPr/>
          <p:nvPr/>
        </p:nvGrpSpPr>
        <p:grpSpPr>
          <a:xfrm rot="16200000">
            <a:off x="7554016" y="1527103"/>
            <a:ext cx="2424391" cy="755576"/>
            <a:chOff x="3675434" y="981768"/>
            <a:chExt cx="2363435" cy="644527"/>
          </a:xfrm>
        </p:grpSpPr>
        <p:sp>
          <p:nvSpPr>
            <p:cNvPr id="19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3347864" y="980728"/>
            <a:ext cx="5796136" cy="936104"/>
          </a:xfrm>
        </p:spPr>
        <p:txBody>
          <a:bodyPr/>
          <a:lstStyle/>
          <a:p>
            <a:r>
              <a:rPr lang="en-US" sz="1800" b="0" dirty="0" err="1" smtClean="0"/>
              <a:t>Javascript</a:t>
            </a:r>
            <a:r>
              <a:rPr lang="en-US" sz="1800" b="0" dirty="0" smtClean="0"/>
              <a:t> light version as “</a:t>
            </a:r>
            <a:r>
              <a:rPr lang="en-US" sz="1800" b="0" i="1" dirty="0" smtClean="0"/>
              <a:t>proof-of-concept</a:t>
            </a:r>
            <a:r>
              <a:rPr lang="en-US" sz="1800" b="0" dirty="0" smtClean="0"/>
              <a:t>”</a:t>
            </a:r>
          </a:p>
          <a:p>
            <a:r>
              <a:rPr lang="en-US" sz="1800" b="0" dirty="0" err="1" smtClean="0"/>
              <a:t>Url</a:t>
            </a:r>
            <a:r>
              <a:rPr lang="en-US" sz="1800" b="0" dirty="0"/>
              <a:t>: </a:t>
            </a:r>
            <a:r>
              <a:rPr lang="en-US" sz="1800" b="0" dirty="0">
                <a:hlinkClick r:id="rId3"/>
              </a:rPr>
              <a:t>http://semantics.eurecom.fr/datalift/rdfViz/apps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  <a:p>
            <a:pPr marL="0" indent="0">
              <a:buNone/>
            </a:pPr>
            <a:r>
              <a:rPr lang="en-US" sz="1800" b="0" dirty="0" smtClean="0"/>
              <a:t> 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  <a:p>
            <a:pPr lvl="1"/>
            <a:endParaRPr lang="en-US" sz="1600" b="0" dirty="0" smtClean="0"/>
          </a:p>
          <a:p>
            <a:endParaRPr lang="en-US" sz="1800" b="0" dirty="0" smtClean="0"/>
          </a:p>
          <a:p>
            <a:endParaRPr lang="en-US" sz="20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b="0" dirty="0" smtClean="0"/>
          </a:p>
          <a:p>
            <a:endParaRPr lang="en-US" sz="1400" b="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1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Current Implementation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61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step3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56" y="2827172"/>
            <a:ext cx="5352839" cy="3482148"/>
          </a:xfrm>
          <a:prstGeom prst="rect">
            <a:avLst/>
          </a:prstGeom>
        </p:spPr>
      </p:pic>
      <p:pic>
        <p:nvPicPr>
          <p:cNvPr id="5" name="Imagen 4" descr="step1-ldvizwi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2"/>
            <a:ext cx="2934435" cy="3284984"/>
          </a:xfrm>
          <a:prstGeom prst="rect">
            <a:avLst/>
          </a:prstGeom>
        </p:spPr>
      </p:pic>
      <p:pic>
        <p:nvPicPr>
          <p:cNvPr id="4" name="Imagen 3" descr="step2-ldvizwi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9" y="3212976"/>
            <a:ext cx="26608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</a:t>
            </a:r>
            <a:r>
              <a:rPr lang="en-US" sz="4000" dirty="0" smtClean="0"/>
              <a:t>Three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pPr marL="0" indent="0" algn="ctr">
              <a:buNone/>
            </a:pPr>
            <a:r>
              <a:rPr lang="en-US" sz="4400" dirty="0"/>
              <a:t>Contribution to Standards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4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Harmonizing vocabulary Prefixes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namespaces</a:t>
            </a:r>
          </a:p>
          <a:p>
            <a:pPr>
              <a:defRPr/>
            </a:pPr>
            <a:r>
              <a:rPr lang="en-US" sz="2400" dirty="0" smtClean="0"/>
              <a:t>Motivation</a:t>
            </a:r>
          </a:p>
          <a:p>
            <a:pPr lvl="1">
              <a:defRPr/>
            </a:pPr>
            <a:r>
              <a:rPr lang="en-US" sz="2200" dirty="0" smtClean="0"/>
              <a:t>Identify vocabularies using namespace </a:t>
            </a:r>
          </a:p>
          <a:p>
            <a:pPr lvl="1">
              <a:defRPr/>
            </a:pPr>
            <a:r>
              <a:rPr lang="en-US" sz="2200" dirty="0" smtClean="0"/>
              <a:t>Catalogs of vocabularies</a:t>
            </a:r>
          </a:p>
          <a:p>
            <a:pPr>
              <a:defRPr/>
            </a:pPr>
            <a:r>
              <a:rPr lang="en-US" sz="2400" dirty="0" smtClean="0"/>
              <a:t>Services managing vocabularies</a:t>
            </a:r>
          </a:p>
          <a:p>
            <a:pPr lvl="1">
              <a:defRPr/>
            </a:pPr>
            <a:r>
              <a:rPr lang="en-US" sz="2200" dirty="0" smtClean="0"/>
              <a:t>Prefix.cc versus LOV</a:t>
            </a:r>
          </a:p>
          <a:p>
            <a:pPr lvl="1">
              <a:defRPr/>
            </a:pPr>
            <a:r>
              <a:rPr lang="en-US" sz="2200" dirty="0" smtClean="0"/>
              <a:t>Different policies but </a:t>
            </a:r>
            <a:r>
              <a:rPr lang="en-US" sz="2200" u="sng" dirty="0" smtClean="0"/>
              <a:t>same</a:t>
            </a:r>
            <a:r>
              <a:rPr lang="en-US" sz="2200" dirty="0" smtClean="0"/>
              <a:t> goal</a:t>
            </a:r>
            <a:endParaRPr lang="en-US" sz="2200" dirty="0"/>
          </a:p>
          <a:p>
            <a:pPr>
              <a:defRPr/>
            </a:pPr>
            <a:r>
              <a:rPr lang="en-US" sz="2400" dirty="0" smtClean="0"/>
              <a:t>Aligning LOV with Prefix.cc</a:t>
            </a:r>
          </a:p>
          <a:p>
            <a:pPr>
              <a:defRPr/>
            </a:pPr>
            <a:r>
              <a:rPr lang="en-US" sz="2400" dirty="0" smtClean="0"/>
              <a:t>Towards governance of vocabularies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9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Prefixes lookup headache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4248472" cy="14623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356992"/>
            <a:ext cx="5904656" cy="28259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51066" y="1120615"/>
            <a:ext cx="5059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stands for?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5596" y="101502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PREFIX.CC</a:t>
            </a:r>
            <a:endParaRPr lang="en-US" b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870718" y="2455685"/>
            <a:ext cx="6239746" cy="876763"/>
            <a:chOff x="2870718" y="2455685"/>
            <a:chExt cx="6239746" cy="8767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9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297" y="4149080"/>
            <a:ext cx="16256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QNames</a:t>
            </a:r>
            <a:r>
              <a:rPr lang="en-US" dirty="0" smtClean="0"/>
              <a:t> and vocabulary namespaces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Usage of namespaces</a:t>
            </a:r>
          </a:p>
          <a:p>
            <a:pPr lvl="1">
              <a:defRPr/>
            </a:pPr>
            <a:r>
              <a:rPr lang="en-US" dirty="0" smtClean="0"/>
              <a:t>From XML syntax with </a:t>
            </a:r>
            <a:r>
              <a:rPr lang="en-US" b="1" u="sng" dirty="0" err="1" smtClean="0"/>
              <a:t>xmlns</a:t>
            </a:r>
            <a:r>
              <a:rPr lang="en-US" dirty="0" smtClean="0"/>
              <a:t> declarations </a:t>
            </a:r>
          </a:p>
          <a:p>
            <a:pPr lvl="1">
              <a:defRPr/>
            </a:pPr>
            <a:r>
              <a:rPr lang="en-US" dirty="0" smtClean="0"/>
              <a:t>Use to identify a </a:t>
            </a:r>
            <a:r>
              <a:rPr lang="en-US" b="1" u="sng" dirty="0" smtClean="0"/>
              <a:t>valid</a:t>
            </a:r>
            <a:r>
              <a:rPr lang="en-US" dirty="0" smtClean="0"/>
              <a:t> namespace</a:t>
            </a:r>
          </a:p>
          <a:p>
            <a:pPr>
              <a:defRPr/>
            </a:pPr>
            <a:r>
              <a:rPr lang="en-US" dirty="0" smtClean="0"/>
              <a:t>On the Semantic Web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Extended notion of namespace for other RDF serialization (N3, Turtle)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de facto prefixes emerging: </a:t>
            </a:r>
            <a:r>
              <a:rPr lang="en-US" b="1" dirty="0" err="1" smtClean="0">
                <a:cs typeface="Courier New" pitchFamily="49" charset="0"/>
              </a:rPr>
              <a:t>rdfs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foaf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rdf</a:t>
            </a:r>
            <a:r>
              <a:rPr lang="en-US" b="1" dirty="0" smtClean="0">
                <a:cs typeface="Courier New" pitchFamily="49" charset="0"/>
              </a:rPr>
              <a:t>: owl: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SPARQL endpoints use a list of built-in prefixes </a:t>
            </a:r>
            <a:r>
              <a:rPr lang="en-US" b="1" u="sng" dirty="0" smtClean="0">
                <a:cs typeface="Courier New" pitchFamily="49" charset="0"/>
              </a:rPr>
              <a:t>not</a:t>
            </a:r>
            <a:r>
              <a:rPr lang="en-US" dirty="0" smtClean="0">
                <a:cs typeface="Courier New" pitchFamily="49" charset="0"/>
              </a:rPr>
              <a:t> transparent to the developers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80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if … global use of prefixes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149" y="1089149"/>
            <a:ext cx="475322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 namespaces</a:t>
            </a:r>
          </a:p>
          <a:p>
            <a:pPr lvl="1"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defRPr/>
            </a:pPr>
            <a:r>
              <a:rPr lang="en-US" sz="2600" dirty="0" smtClean="0"/>
              <a:t>All the services understand each other with prefixes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2" y="980728"/>
            <a:ext cx="45976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Existing catalogs of vocabularies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052736"/>
            <a:ext cx="5842303" cy="4758962"/>
          </a:xfrm>
        </p:spPr>
      </p:pic>
      <p:sp>
        <p:nvSpPr>
          <p:cNvPr id="7" name="TextBox 6"/>
          <p:cNvSpPr txBox="1"/>
          <p:nvPr/>
        </p:nvSpPr>
        <p:spPr>
          <a:xfrm>
            <a:off x="1115616" y="5866871"/>
            <a:ext cx="6818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Many overlapped of vocabularies among different catalogs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LOV in a Nutshell : </a:t>
            </a:r>
            <a:r>
              <a:rPr lang="en-US" sz="2800" dirty="0">
                <a:hlinkClick r:id="rId3"/>
              </a:rPr>
              <a:t>http://lov.okfn.org/dataset/lov/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curated list of vocabularies</a:t>
            </a:r>
            <a:endParaRPr lang="en-US" dirty="0"/>
          </a:p>
          <a:p>
            <a:pPr lvl="1"/>
            <a:r>
              <a:rPr lang="en-US" dirty="0" smtClean="0"/>
              <a:t>More than </a:t>
            </a:r>
            <a:r>
              <a:rPr lang="en-US" dirty="0" smtClean="0"/>
              <a:t>45</a:t>
            </a:r>
            <a:r>
              <a:rPr lang="en-US" dirty="0" smtClean="0"/>
              <a:t>0 </a:t>
            </a:r>
            <a:r>
              <a:rPr lang="en-US" dirty="0" smtClean="0"/>
              <a:t>vocabularies</a:t>
            </a:r>
          </a:p>
          <a:p>
            <a:pPr lvl="1"/>
            <a:r>
              <a:rPr lang="en-US" dirty="0" smtClean="0"/>
              <a:t>Each of them described by </a:t>
            </a:r>
            <a:r>
              <a:rPr lang="en-US" b="1" dirty="0" smtClean="0"/>
              <a:t>vocabulary-of-a-friend (</a:t>
            </a:r>
            <a:r>
              <a:rPr lang="en-US" b="1" dirty="0" err="1" smtClean="0"/>
              <a:t>voaf</a:t>
            </a:r>
            <a:r>
              <a:rPr lang="en-US" b="1" dirty="0" smtClean="0"/>
              <a:t>)</a:t>
            </a:r>
          </a:p>
          <a:p>
            <a:pPr lvl="1"/>
            <a:r>
              <a:rPr lang="en-US" dirty="0" smtClean="0"/>
              <a:t>Provide a dump in .n3 of the different versions of a vocabulary</a:t>
            </a:r>
            <a:endParaRPr lang="en-US" dirty="0"/>
          </a:p>
          <a:p>
            <a:r>
              <a:rPr lang="en-US" dirty="0" smtClean="0"/>
              <a:t>Some related services</a:t>
            </a:r>
          </a:p>
          <a:p>
            <a:pPr lvl="1"/>
            <a:r>
              <a:rPr lang="en-US" sz="2000" dirty="0" smtClean="0"/>
              <a:t>SPARQL endpoint: </a:t>
            </a:r>
            <a:r>
              <a:rPr lang="en-US" sz="2000" dirty="0" smtClean="0">
                <a:hlinkClick r:id="rId4"/>
              </a:rPr>
              <a:t>http://lov.okfn.org/endpoint/lov</a:t>
            </a:r>
            <a:endParaRPr lang="en-US" sz="2000" dirty="0" smtClean="0"/>
          </a:p>
          <a:p>
            <a:pPr lvl="1"/>
            <a:r>
              <a:rPr lang="en-US" sz="2000" dirty="0" smtClean="0"/>
              <a:t>Search function: </a:t>
            </a:r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lov.okfn.org/dataset/lov/search</a:t>
            </a:r>
            <a:endParaRPr lang="en-US" sz="2000" dirty="0"/>
          </a:p>
          <a:p>
            <a:pPr lvl="1"/>
            <a:r>
              <a:rPr lang="en-US" sz="2000" dirty="0" smtClean="0"/>
              <a:t>An Aggregator endpoint: </a:t>
            </a: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lov.okfn.org/endpoint/lov_aggregator</a:t>
            </a:r>
            <a:r>
              <a:rPr lang="en-US" sz="2000" dirty="0" smtClean="0"/>
              <a:t> </a:t>
            </a:r>
            <a:endParaRPr lang="en-US" sz="2000" dirty="0"/>
          </a:p>
          <a:p>
            <a:pPr lvl="1"/>
            <a:r>
              <a:rPr lang="en-US" sz="2000" dirty="0" smtClean="0"/>
              <a:t>An intelligent bot agent for updates: </a:t>
            </a:r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lov.okfn.org/dataset/lov/bot</a:t>
            </a:r>
            <a:r>
              <a:rPr lang="en-US" sz="2000" dirty="0" smtClean="0"/>
              <a:t> 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37" y="1052736"/>
            <a:ext cx="1040115" cy="9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18" y="1124744"/>
            <a:ext cx="613706" cy="66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1622" y="1463323"/>
            <a:ext cx="1904762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DESCRIPTION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61751"/>
              </p:ext>
            </p:extLst>
          </p:nvPr>
        </p:nvGraphicFramePr>
        <p:xfrm>
          <a:off x="251520" y="1412777"/>
          <a:ext cx="8642349" cy="2289611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759972"/>
                <a:gridCol w="1031176"/>
                <a:gridCol w="1029970"/>
                <a:gridCol w="936556"/>
                <a:gridCol w="843141"/>
                <a:gridCol w="749124"/>
                <a:gridCol w="864235"/>
                <a:gridCol w="629192"/>
                <a:gridCol w="1001042"/>
                <a:gridCol w="797941"/>
              </a:tblGrid>
              <a:tr h="412998">
                <a:tc gridSpan="10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CORE FEATURES OF THE FRAMEWORK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340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Domain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Intended Use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Collection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Gatekeeping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Number of Ontologies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Dynamics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Search metadata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Search within ontology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Search across ontologies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Navigation criteria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</a:tr>
              <a:tr h="124258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General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Promote and facilitate the reuse of vocabularies in the linked data ecosystem.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Submitted by any user via LOV-Suggest tool.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Manual curation and automatic URI validation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370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Growing 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Yes, with visual depiction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Keyword-based; structured search (query-based)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Ordered by prefix, namespace, title and visual links navigation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947472"/>
              </p:ext>
            </p:extLst>
          </p:nvPr>
        </p:nvGraphicFramePr>
        <p:xfrm>
          <a:off x="356609" y="4005064"/>
          <a:ext cx="8287798" cy="1796982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978938"/>
                <a:gridCol w="1024149"/>
                <a:gridCol w="862771"/>
                <a:gridCol w="757908"/>
                <a:gridCol w="777373"/>
                <a:gridCol w="692603"/>
                <a:gridCol w="594890"/>
                <a:gridCol w="954834"/>
                <a:gridCol w="758536"/>
                <a:gridCol w="791816"/>
                <a:gridCol w="93980"/>
              </a:tblGrid>
              <a:tr h="517585">
                <a:tc gridSpan="1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CORE FEATURES OF THE FRAMEWORK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Metrics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Comments and review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Ranking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Web service access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SPARQL endpoint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Content available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Read/Write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Ontology directory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Ontology registry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Application platform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6477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Reuse popularity on the LOD Cloud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N/A - Only by the curators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Metric-based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API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Ontology metadata, URI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Read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1520" y="5805264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LOV </a:t>
            </a:r>
            <a:r>
              <a:rPr lang="en-US" b="1" dirty="0" smtClean="0"/>
              <a:t>DESCRIPTION WITH </a:t>
            </a:r>
            <a:r>
              <a:rPr lang="en-US" b="1" dirty="0"/>
              <a:t>THE FRAMEWORK OF [</a:t>
            </a:r>
            <a:r>
              <a:rPr lang="en-US" b="1" dirty="0">
                <a:hlinkClick r:id="rId2"/>
              </a:rPr>
              <a:t>d’Aquin-Noy2012-Survey</a:t>
            </a:r>
            <a:r>
              <a:rPr lang="en-US" b="1" dirty="0"/>
              <a:t>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74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 on the LOD Cloud</a:t>
            </a: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179512" y="5877272"/>
            <a:ext cx="81751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r>
              <a:rPr lang="es-ES" sz="1100" b="1" i="1" dirty="0" err="1"/>
              <a:t>Anja</a:t>
            </a:r>
            <a:r>
              <a:rPr lang="es-ES" sz="1100" b="1" i="1" dirty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2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251520" y="5589240"/>
            <a:ext cx="31262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hlinkClick r:id="rId3"/>
              </a:rPr>
              <a:t>http://lod-cloud.net/versions/2014-08-30</a:t>
            </a:r>
            <a:r>
              <a:rPr lang="fr-FR" sz="1200" b="1" dirty="0" smtClean="0">
                <a:hlinkClick r:id="rId3"/>
              </a:rPr>
              <a:t>/</a:t>
            </a:r>
            <a:r>
              <a:rPr lang="fr-FR" sz="1200" b="1" dirty="0" smtClean="0"/>
              <a:t> </a:t>
            </a:r>
            <a:endParaRPr lang="en-US" sz="1200" b="1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A2E33C33-043A-BC41-84DE-F1FA101EB432}" type="slidenum">
              <a:rPr lang="en-US">
                <a:solidFill>
                  <a:schemeClr val="bg2"/>
                </a:solidFill>
              </a:rPr>
              <a:pPr eaLnBrk="1" hangingPunct="1"/>
              <a:t>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5" name="Imagen 4" descr="lod-cloud2014_colo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6474271" cy="4238475"/>
          </a:xfrm>
          <a:prstGeom prst="rect">
            <a:avLst/>
          </a:prstGeom>
        </p:spPr>
      </p:pic>
      <p:pic>
        <p:nvPicPr>
          <p:cNvPr id="6" name="Imagen 5" descr="Capture d'écran 2015-03-20 15.0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980728"/>
            <a:ext cx="3035988" cy="314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Prefix.cc in a Nutshell: </a:t>
            </a:r>
            <a:r>
              <a:rPr lang="en-US" sz="2800" dirty="0">
                <a:hlinkClick r:id="rId3"/>
              </a:rPr>
              <a:t>http</a:t>
            </a:r>
            <a:r>
              <a:rPr lang="en-US" sz="2800" dirty="0" smtClean="0">
                <a:hlinkClick r:id="rId3"/>
              </a:rPr>
              <a:t>://prefix.cc</a:t>
            </a:r>
            <a:r>
              <a:rPr lang="en-US" sz="2800" dirty="0" smtClean="0"/>
              <a:t> 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service to look up </a:t>
            </a:r>
            <a:r>
              <a:rPr lang="en-US" dirty="0" smtClean="0"/>
              <a:t>namespaces</a:t>
            </a:r>
            <a:endParaRPr lang="en-US" dirty="0"/>
          </a:p>
          <a:p>
            <a:pPr lvl="1"/>
            <a:r>
              <a:rPr lang="en-US" sz="2600" dirty="0" smtClean="0"/>
              <a:t>More than 1200 namespaces registered</a:t>
            </a:r>
          </a:p>
          <a:p>
            <a:pPr lvl="1"/>
            <a:r>
              <a:rPr lang="en-US" sz="2600" dirty="0" smtClean="0"/>
              <a:t>Anyone can add prefixes</a:t>
            </a:r>
            <a:endParaRPr lang="en-US" sz="2600" b="1" dirty="0" smtClean="0"/>
          </a:p>
          <a:p>
            <a:pPr lvl="1"/>
            <a:r>
              <a:rPr lang="en-US" sz="2600" dirty="0" smtClean="0"/>
              <a:t>In case of conflicts, users can vote</a:t>
            </a:r>
          </a:p>
          <a:p>
            <a:pPr lvl="1">
              <a:buNone/>
            </a:pPr>
            <a:endParaRPr lang="en-US" dirty="0"/>
          </a:p>
          <a:p>
            <a:r>
              <a:rPr lang="en-US" dirty="0" smtClean="0"/>
              <a:t>Some related services</a:t>
            </a:r>
          </a:p>
          <a:p>
            <a:pPr lvl="1"/>
            <a:r>
              <a:rPr lang="en-US" sz="2600" dirty="0" smtClean="0"/>
              <a:t>Namespace lookup API: </a:t>
            </a:r>
            <a:r>
              <a:rPr lang="en-US" sz="2600" dirty="0">
                <a:hlinkClick r:id="rId4"/>
              </a:rPr>
              <a:t>http://</a:t>
            </a:r>
            <a:r>
              <a:rPr lang="en-US" sz="2600" dirty="0" smtClean="0">
                <a:hlinkClick r:id="rId4"/>
              </a:rPr>
              <a:t>prefix.cc/about/api</a:t>
            </a:r>
            <a:endParaRPr lang="en-US" sz="2600" dirty="0" smtClean="0"/>
          </a:p>
          <a:p>
            <a:pPr lvl="1"/>
            <a:r>
              <a:rPr lang="en-US" sz="2600" dirty="0" smtClean="0"/>
              <a:t>Reverse lookup API: </a:t>
            </a:r>
            <a:r>
              <a:rPr lang="en-US" sz="2600" dirty="0">
                <a:hlinkClick r:id="rId5"/>
              </a:rPr>
              <a:t>http://</a:t>
            </a:r>
            <a:r>
              <a:rPr lang="en-US" sz="2600" dirty="0" smtClean="0">
                <a:hlinkClick r:id="rId5"/>
              </a:rPr>
              <a:t>prefix.cc/reverse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052736"/>
            <a:ext cx="1584572" cy="8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53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</a:t>
            </a:r>
            <a:r>
              <a:rPr lang="en-US" dirty="0" err="1" smtClean="0"/>
              <a:t>vs</a:t>
            </a:r>
            <a:r>
              <a:rPr lang="en-US" dirty="0" smtClean="0"/>
              <a:t> PREFIX.CC-Alignment Process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9" y="1052736"/>
            <a:ext cx="5687219" cy="4458323"/>
          </a:xfrm>
        </p:spPr>
      </p:pic>
      <p:sp>
        <p:nvSpPr>
          <p:cNvPr id="3" name="TextBox 2"/>
          <p:cNvSpPr txBox="1"/>
          <p:nvPr/>
        </p:nvSpPr>
        <p:spPr>
          <a:xfrm>
            <a:off x="179512" y="5301208"/>
            <a:ext cx="8640960" cy="10156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Continuously growth of namespaces registered in prefix.cc.</a:t>
            </a:r>
          </a:p>
          <a:p>
            <a:r>
              <a:rPr lang="en-US" sz="2000" dirty="0" smtClean="0"/>
              <a:t>Clearly view of the results of the harmonization process </a:t>
            </a:r>
            <a:r>
              <a:rPr lang="en-US" sz="2000" dirty="0" smtClean="0"/>
              <a:t>in the period of March to July, </a:t>
            </a:r>
            <a:r>
              <a:rPr lang="en-US" sz="2000" dirty="0" smtClean="0"/>
              <a:t>2013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588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Aligning LOV with </a:t>
            </a:r>
            <a:r>
              <a:rPr lang="en-US" dirty="0" err="1" smtClean="0">
                <a:ea typeface="ＭＳ Ｐゴシック" pitchFamily="34" charset="-128"/>
              </a:rPr>
              <a:t>Prefix.cc</a:t>
            </a:r>
            <a:r>
              <a:rPr lang="en-US" dirty="0" smtClean="0">
                <a:ea typeface="ＭＳ Ｐゴシック" pitchFamily="34" charset="-128"/>
              </a:rPr>
              <a:t>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99355" y="1052736"/>
            <a:ext cx="8642350" cy="1583382"/>
          </a:xfrm>
        </p:spPr>
        <p:txBody>
          <a:bodyPr/>
          <a:lstStyle/>
          <a:p>
            <a:r>
              <a:rPr lang="en-US" dirty="0" smtClean="0"/>
              <a:t>Dealing with conflicts</a:t>
            </a:r>
            <a:endParaRPr lang="en-US" dirty="0"/>
          </a:p>
          <a:p>
            <a:pPr lvl="1"/>
            <a:r>
              <a:rPr lang="en-US" dirty="0" smtClean="0"/>
              <a:t>Clashes: same prefix but different URIs</a:t>
            </a:r>
          </a:p>
          <a:p>
            <a:pPr lvl="1"/>
            <a:r>
              <a:rPr lang="en-US" dirty="0" smtClean="0"/>
              <a:t>Disagreements on preferred namespace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05" y="2348880"/>
            <a:ext cx="7644851" cy="2304256"/>
          </a:xfrm>
          <a:prstGeom prst="rect">
            <a:avLst/>
          </a:prstGeom>
        </p:spPr>
      </p:pic>
      <p:sp>
        <p:nvSpPr>
          <p:cNvPr id="8" name="Content Placeholder 8"/>
          <p:cNvSpPr txBox="1">
            <a:spLocks/>
          </p:cNvSpPr>
          <p:nvPr/>
        </p:nvSpPr>
        <p:spPr bwMode="auto">
          <a:xfrm>
            <a:off x="199355" y="4797152"/>
            <a:ext cx="8642350" cy="1583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Actions in case of disagreement</a:t>
            </a:r>
          </a:p>
          <a:p>
            <a:pPr lvl="1"/>
            <a:r>
              <a:rPr lang="en-US" kern="0" dirty="0" smtClean="0"/>
              <a:t>Generally 4 types of actions</a:t>
            </a:r>
          </a:p>
          <a:p>
            <a:pPr lvl="1"/>
            <a:r>
              <a:rPr lang="en-US" sz="2000" b="1" u="sng" kern="0" dirty="0" smtClean="0"/>
              <a:t>Important: social aspect to contact  the editors of the vocabularies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kern="0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</p:spTree>
    <p:extLst>
      <p:ext uri="{BB962C8B-B14F-4D97-AF65-F5344CB8AC3E}">
        <p14:creationId xmlns:p14="http://schemas.microsoft.com/office/powerpoint/2010/main" val="43330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Alignment </a:t>
            </a:r>
            <a:r>
              <a:rPr lang="en-US" dirty="0">
                <a:ea typeface="ＭＳ Ｐゴシック" pitchFamily="34" charset="-128"/>
              </a:rPr>
              <a:t>R</a:t>
            </a:r>
            <a:r>
              <a:rPr lang="en-US" dirty="0" smtClean="0">
                <a:ea typeface="ＭＳ Ｐゴシック" pitchFamily="34" charset="-128"/>
              </a:rPr>
              <a:t>esults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805970"/>
              </p:ext>
            </p:extLst>
          </p:nvPr>
        </p:nvGraphicFramePr>
        <p:xfrm>
          <a:off x="727251" y="3447008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lov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-able vocabs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Intersect-prefixes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in LOV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prefix.cc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4744520"/>
              </p:ext>
            </p:extLst>
          </p:nvPr>
        </p:nvGraphicFramePr>
        <p:xfrm>
          <a:off x="4490178" y="357301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98581" y="5480312"/>
            <a:ext cx="3950120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than </a:t>
            </a:r>
            <a:r>
              <a:rPr lang="en-US" sz="2400" b="1" dirty="0" smtClean="0"/>
              <a:t>200</a:t>
            </a:r>
            <a:r>
              <a:rPr lang="en-US" sz="2400" dirty="0" smtClean="0"/>
              <a:t> prefixes are </a:t>
            </a:r>
          </a:p>
          <a:p>
            <a:r>
              <a:rPr lang="en-US" sz="2400" dirty="0" smtClean="0"/>
              <a:t>vocabularies </a:t>
            </a:r>
            <a:endParaRPr lang="en-US" sz="24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03803" y="1269033"/>
            <a:ext cx="8642350" cy="2160240"/>
          </a:xfrm>
        </p:spPr>
        <p:txBody>
          <a:bodyPr/>
          <a:lstStyle/>
          <a:p>
            <a:r>
              <a:rPr lang="en-US" dirty="0" smtClean="0"/>
              <a:t>Method</a:t>
            </a:r>
            <a:endParaRPr lang="en-US" dirty="0" smtClean="0"/>
          </a:p>
          <a:p>
            <a:pPr lvl="1"/>
            <a:r>
              <a:rPr lang="en-US" sz="2600" dirty="0" smtClean="0"/>
              <a:t>Federated query in SPARQL 1.1</a:t>
            </a:r>
          </a:p>
          <a:p>
            <a:pPr lvl="1"/>
            <a:r>
              <a:rPr lang="en-US" sz="2600" dirty="0" smtClean="0"/>
              <a:t>Jena ARQ command line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33678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300" dirty="0"/>
              <a:t>We have presented LD Wizard to generate Visualizations</a:t>
            </a:r>
          </a:p>
          <a:p>
            <a:pPr lvl="1">
              <a:defRPr/>
            </a:pPr>
            <a:r>
              <a:rPr lang="en-US" sz="2000" dirty="0"/>
              <a:t>Based on RDF standards and </a:t>
            </a:r>
            <a:r>
              <a:rPr lang="en-US" sz="2000" dirty="0" err="1"/>
              <a:t>SemWeb</a:t>
            </a:r>
            <a:r>
              <a:rPr lang="en-US" sz="2000" dirty="0"/>
              <a:t> Technologies</a:t>
            </a:r>
          </a:p>
          <a:p>
            <a:pPr lvl="1">
              <a:defRPr/>
            </a:pPr>
            <a:r>
              <a:rPr lang="en-US" sz="2000" dirty="0"/>
              <a:t>Target to lay-users for graph analysis</a:t>
            </a:r>
          </a:p>
          <a:p>
            <a:pPr lvl="1">
              <a:defRPr/>
            </a:pPr>
            <a:r>
              <a:rPr lang="en-US" sz="2000" dirty="0"/>
              <a:t>Composed of 3 main steps: category detections, property aggregation and visualization publication</a:t>
            </a:r>
          </a:p>
          <a:p>
            <a:pPr>
              <a:defRPr/>
            </a:pPr>
            <a:r>
              <a:rPr lang="en-US" sz="2000" dirty="0"/>
              <a:t>A </a:t>
            </a:r>
            <a:r>
              <a:rPr lang="en-US" sz="2000" dirty="0" err="1"/>
              <a:t>Javascript</a:t>
            </a:r>
            <a:r>
              <a:rPr lang="en-US" sz="2000" dirty="0"/>
              <a:t> implementation shows the usefulness of the </a:t>
            </a:r>
            <a:r>
              <a:rPr lang="en-US" sz="2000" dirty="0" smtClean="0"/>
              <a:t>approach</a:t>
            </a:r>
          </a:p>
          <a:p>
            <a:pPr>
              <a:defRPr/>
            </a:pPr>
            <a:endParaRPr lang="en-US" sz="20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4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 have presented a way to manage prefixes</a:t>
            </a:r>
          </a:p>
          <a:p>
            <a:pPr lvl="1">
              <a:defRPr/>
            </a:pPr>
            <a:r>
              <a:rPr lang="en-US" dirty="0" smtClean="0"/>
              <a:t>By analyzing vocabularies in LOV and prefix.cc</a:t>
            </a:r>
          </a:p>
          <a:p>
            <a:pPr lvl="1">
              <a:defRPr/>
            </a:pPr>
            <a:r>
              <a:rPr lang="en-US" dirty="0" smtClean="0"/>
              <a:t>By providing mechanism of aligning two services dealing with vocabulary prefixes</a:t>
            </a:r>
          </a:p>
          <a:p>
            <a:pPr>
              <a:defRPr/>
            </a:pPr>
            <a:r>
              <a:rPr lang="en-US" dirty="0" smtClean="0"/>
              <a:t>Prefixes management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Provide a unique interface for submission of namespaces and prefixes to both services</a:t>
            </a:r>
          </a:p>
          <a:p>
            <a:pPr lvl="1">
              <a:defRPr/>
            </a:pPr>
            <a:r>
              <a:rPr lang="en-US" dirty="0" smtClean="0"/>
              <a:t>Publish a list of common recommended prefixes</a:t>
            </a:r>
          </a:p>
          <a:p>
            <a:pPr lvl="1">
              <a:defRPr/>
            </a:pPr>
            <a:r>
              <a:rPr lang="en-US" dirty="0" smtClean="0"/>
              <a:t>Foster and support current effort towards a more sustainable governance of vocabularies.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Managing Data updates and versioning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Versioning: integrate </a:t>
            </a:r>
            <a:r>
              <a:rPr lang="en-US" dirty="0" smtClean="0">
                <a:hlinkClick r:id="rId3"/>
              </a:rPr>
              <a:t>Memento</a:t>
            </a:r>
            <a:r>
              <a:rPr lang="en-US" dirty="0" smtClean="0"/>
              <a:t> protocol?</a:t>
            </a:r>
            <a:endParaRPr lang="en-US" dirty="0" smtClean="0"/>
          </a:p>
          <a:p>
            <a:pPr lvl="1">
              <a:defRPr/>
            </a:pPr>
            <a:r>
              <a:rPr lang="en-US" dirty="0" err="1" smtClean="0"/>
              <a:t>Spatio</a:t>
            </a:r>
            <a:r>
              <a:rPr lang="en-US" dirty="0" smtClean="0"/>
              <a:t>-temporal evolution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Multiple representation: need for metadata?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Level of detail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Geometry modeling rules and reasoning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Tracking Provenance of </a:t>
            </a:r>
            <a:r>
              <a:rPr lang="en-US" dirty="0" err="1" smtClean="0"/>
              <a:t>geodata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To ensure quality of published dataset</a:t>
            </a:r>
          </a:p>
          <a:p>
            <a:pPr lvl="1">
              <a:defRPr/>
            </a:pPr>
            <a:r>
              <a:rPr lang="en-US" dirty="0" smtClean="0"/>
              <a:t>To ensure trust from application consumers</a:t>
            </a: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364130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Future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13663" cy="525658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Visualizations</a:t>
            </a:r>
            <a:endParaRPr lang="en-US" sz="2400" dirty="0" smtClean="0"/>
          </a:p>
          <a:p>
            <a:pPr lvl="1">
              <a:defRPr/>
            </a:pPr>
            <a:r>
              <a:rPr lang="en-US" sz="2200" dirty="0" smtClean="0"/>
              <a:t>Extend categories and vocabularies for detection</a:t>
            </a:r>
          </a:p>
          <a:p>
            <a:pPr lvl="1">
              <a:defRPr/>
            </a:pPr>
            <a:r>
              <a:rPr lang="en-US" sz="2200" dirty="0" smtClean="0"/>
              <a:t>Add more libraries for visual elements in visualizations</a:t>
            </a:r>
          </a:p>
          <a:p>
            <a:pPr lvl="1">
              <a:defRPr/>
            </a:pPr>
            <a:r>
              <a:rPr lang="en-US" sz="2200" dirty="0" smtClean="0"/>
              <a:t>Provide templates for generating “mash-ups” to combine domains</a:t>
            </a:r>
          </a:p>
          <a:p>
            <a:pPr lvl="1">
              <a:defRPr/>
            </a:pPr>
            <a:r>
              <a:rPr lang="en-US" sz="2200" dirty="0" smtClean="0"/>
              <a:t>Integrate a mash-up widget generator</a:t>
            </a:r>
          </a:p>
          <a:p>
            <a:pPr lvl="1">
              <a:defRPr/>
            </a:pPr>
            <a:r>
              <a:rPr lang="en-US" sz="2200" dirty="0" smtClean="0"/>
              <a:t>Investigate the “</a:t>
            </a:r>
            <a:r>
              <a:rPr lang="en-US" sz="2200" b="1" i="1" dirty="0" smtClean="0"/>
              <a:t>importance</a:t>
            </a:r>
            <a:r>
              <a:rPr lang="en-US" sz="2200" dirty="0" smtClean="0"/>
              <a:t>” of a category in dataset</a:t>
            </a:r>
          </a:p>
          <a:p>
            <a:pPr lvl="1">
              <a:defRPr/>
            </a:pPr>
            <a:r>
              <a:rPr lang="en-US" sz="2200" dirty="0" smtClean="0"/>
              <a:t>Provide a </a:t>
            </a:r>
            <a:r>
              <a:rPr lang="en-US" sz="2200" dirty="0"/>
              <a:t>u</a:t>
            </a:r>
            <a:r>
              <a:rPr lang="en-US" sz="2200" dirty="0" smtClean="0"/>
              <a:t>ser evaluation </a:t>
            </a:r>
            <a:endParaRPr lang="en-US" sz="2200" dirty="0" smtClean="0"/>
          </a:p>
          <a:p>
            <a:pPr>
              <a:defRPr/>
            </a:pPr>
            <a:r>
              <a:rPr lang="en-US" sz="2400" dirty="0" smtClean="0"/>
              <a:t>Metadata </a:t>
            </a:r>
            <a:r>
              <a:rPr lang="en-US" sz="2400" dirty="0"/>
              <a:t>management</a:t>
            </a:r>
          </a:p>
          <a:p>
            <a:pPr lvl="1">
              <a:defRPr/>
            </a:pPr>
            <a:r>
              <a:rPr lang="en-US" sz="2200" dirty="0" smtClean="0"/>
              <a:t>Publish </a:t>
            </a:r>
            <a:r>
              <a:rPr lang="en-US" sz="2200" dirty="0"/>
              <a:t>a list of common recommended prefixes</a:t>
            </a:r>
          </a:p>
          <a:p>
            <a:pPr lvl="1">
              <a:defRPr/>
            </a:pPr>
            <a:r>
              <a:rPr lang="en-US" sz="2200" dirty="0"/>
              <a:t>Foster and support current effort towards a more sustainable governance of vocabularies.</a:t>
            </a:r>
          </a:p>
          <a:p>
            <a:pPr>
              <a:defRPr/>
            </a:pPr>
            <a:endParaRPr lang="en-US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77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3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78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9512" y="3573016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3911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79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3"/>
              </a:rPr>
              <a:t>http://www.w3.org/TR/</a:t>
            </a:r>
            <a:r>
              <a:rPr lang="en-US" sz="1800" b="0" dirty="0" err="1">
                <a:hlinkClick r:id="rId3"/>
              </a:rPr>
              <a:t>ld-bp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1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French </a:t>
            </a:r>
            <a:r>
              <a:rPr lang="fr-FR" sz="3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IGN- Reference </a:t>
            </a:r>
            <a:r>
              <a:rPr lang="fr-FR" sz="3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59125"/>
            <a:ext cx="48593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50" y="2443163"/>
            <a:ext cx="8696325" cy="1631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dirty="0" smtClean="0"/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/>
            <a:endParaRPr lang="en-US" sz="2000" dirty="0"/>
          </a:p>
        </p:txBody>
      </p:sp>
      <p:sp>
        <p:nvSpPr>
          <p:cNvPr id="13320" name="TextBox 5"/>
          <p:cNvSpPr txBox="1">
            <a:spLocks noChangeArrowheads="1"/>
          </p:cNvSpPr>
          <p:nvPr/>
        </p:nvSpPr>
        <p:spPr bwMode="auto">
          <a:xfrm>
            <a:off x="285750" y="4000500"/>
            <a:ext cx="3673475" cy="1938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Q: 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  <a:r>
              <a:rPr lang="ja-JP" altLang="en-US" sz="2400" b="1" dirty="0">
                <a:solidFill>
                  <a:srgbClr val="FF0000"/>
                </a:solidFill>
              </a:rPr>
              <a:t>”</a:t>
            </a:r>
            <a:r>
              <a:rPr lang="en-US" sz="2400" b="1" dirty="0">
                <a:solidFill>
                  <a:srgbClr val="FF0000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A: Not straightforward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03200" y="1125538"/>
            <a:ext cx="8616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F214549-8783-C445-B616-B38837131039}" type="slidenum">
              <a:rPr lang="en-US">
                <a:solidFill>
                  <a:schemeClr val="bg2"/>
                </a:solidFill>
              </a:rPr>
              <a:pPr eaLnBrk="1" hangingPunct="1"/>
              <a:t>8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8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3648" y="2204864"/>
            <a:ext cx="6768752" cy="1080120"/>
          </a:xfrm>
        </p:spPr>
        <p:txBody>
          <a:bodyPr/>
          <a:lstStyle/>
          <a:p>
            <a:pPr>
              <a:defRPr/>
            </a:pPr>
            <a:r>
              <a:rPr lang="en-US" sz="3600" i="1" dirty="0" smtClean="0"/>
              <a:t>Thank you for your attention!</a:t>
            </a:r>
            <a:endParaRPr lang="en-US" sz="3600" i="1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 descr="question-m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284984"/>
            <a:ext cx="1910080" cy="168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Government </a:t>
            </a:r>
            <a:r>
              <a:rPr lang="en-US" sz="3400" dirty="0" smtClean="0"/>
              <a:t>Linked Data </a:t>
            </a:r>
            <a:r>
              <a:rPr lang="en-US" sz="3400" dirty="0" smtClean="0"/>
              <a:t>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275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etc.</a:t>
            </a:r>
          </a:p>
          <a:p>
            <a:r>
              <a:rPr lang="en-US" sz="2400" dirty="0" smtClean="0"/>
              <a:t>Situation:</a:t>
            </a:r>
          </a:p>
          <a:p>
            <a:pPr lvl="1"/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/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2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50875</TotalTime>
  <Words>7098</Words>
  <Application>Microsoft Macintosh PowerPoint</Application>
  <PresentationFormat>Presentación en pantalla (4:3)</PresentationFormat>
  <Paragraphs>1390</Paragraphs>
  <Slides>81</Slides>
  <Notes>51</Notes>
  <HiddenSlides>0</HiddenSlides>
  <MMClips>0</MMClips>
  <ScaleCrop>false</ScaleCrop>
  <HeadingPairs>
    <vt:vector size="6" baseType="variant">
      <vt:variant>
        <vt:lpstr>Tema</vt:lpstr>
      </vt:variant>
      <vt:variant>
        <vt:i4>6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81</vt:i4>
      </vt:variant>
    </vt:vector>
  </HeadingPairs>
  <TitlesOfParts>
    <vt:vector size="88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Documento de Microsoft Word</vt:lpstr>
      <vt:lpstr>Publishing and Consuming Government Linked Data on the Semantic Web</vt:lpstr>
      <vt:lpstr>Outline</vt:lpstr>
      <vt:lpstr>Research Questions</vt:lpstr>
      <vt:lpstr>Part 1</vt:lpstr>
      <vt:lpstr>Geospatial data: why it matters?</vt:lpstr>
      <vt:lpstr>Scenario: 7th Arrondissement of Paris</vt:lpstr>
      <vt:lpstr>GeoData on the LOD Cloud</vt:lpstr>
      <vt:lpstr>French IGN- Reference Geodata</vt:lpstr>
      <vt:lpstr>Coordinate Reference Systems (CRS)</vt:lpstr>
      <vt:lpstr>Current Tooling and Limitations</vt:lpstr>
      <vt:lpstr>Developing a REST converter service</vt:lpstr>
      <vt:lpstr>Implementation - Evaluation</vt:lpstr>
      <vt:lpstr>Implementation - Evaluation</vt:lpstr>
      <vt:lpstr>Vocabularies for Modeling Features (1/2)</vt:lpstr>
      <vt:lpstr>Vocabularies for Modeling Features (2/2)</vt:lpstr>
      <vt:lpstr>Modeling Geometry </vt:lpstr>
      <vt:lpstr>Reusing Existing Ontologies (GeOnto)</vt:lpstr>
      <vt:lpstr>Alignment Methodology</vt:lpstr>
      <vt:lpstr>Alignment Process (GeoNames)– Results</vt:lpstr>
      <vt:lpstr>CheckList for vocabulary modeling</vt:lpstr>
      <vt:lpstr>Vocabulary for Geometry</vt:lpstr>
      <vt:lpstr>Associating CRS to Geometries</vt:lpstr>
      <vt:lpstr>Overview of the Geo-vocabularies</vt:lpstr>
      <vt:lpstr>Datalift: A tool for publishing LinkedData</vt:lpstr>
      <vt:lpstr>GEOFLA®: French Administrative Dataset</vt:lpstr>
      <vt:lpstr>Geodata Publishing Workflow</vt:lpstr>
      <vt:lpstr>Application: Interlinking Geo Datasets</vt:lpstr>
      <vt:lpstr>Vocabulary for geometry</vt:lpstr>
      <vt:lpstr>Vocabulary for geometry</vt:lpstr>
      <vt:lpstr>Publishing GEOFLA Dataset</vt:lpstr>
      <vt:lpstr>Presentación de PowerPoint</vt:lpstr>
      <vt:lpstr>Presentación de PowerPoint</vt:lpstr>
      <vt:lpstr>Contribution to the LOD Cloud</vt:lpstr>
      <vt:lpstr>Part Two</vt:lpstr>
      <vt:lpstr>Why visualizations matter?</vt:lpstr>
      <vt:lpstr>Applications</vt:lpstr>
      <vt:lpstr>An application is worth a billion triples</vt:lpstr>
      <vt:lpstr>Visualization Apps in Government Portals </vt:lpstr>
      <vt:lpstr>Visualization Apps in Government Portals</vt:lpstr>
      <vt:lpstr>Linked Data Application Categories (*)</vt:lpstr>
      <vt:lpstr>Relevant Features in Visualization Tools</vt:lpstr>
      <vt:lpstr>Classes of Visualization Tools</vt:lpstr>
      <vt:lpstr>Visual Tools with API access</vt:lpstr>
      <vt:lpstr>Visual Tools using RDF  </vt:lpstr>
      <vt:lpstr>Describing an Application: Opendatacom</vt:lpstr>
      <vt:lpstr>Describing an Application: publicspending.gr</vt:lpstr>
      <vt:lpstr>A vocab to describe Apps</vt:lpstr>
      <vt:lpstr>Conclusion and Future Work</vt:lpstr>
      <vt:lpstr>Challenges</vt:lpstr>
      <vt:lpstr>A Journey of a Web Application developer </vt:lpstr>
      <vt:lpstr>A Journey of a Web Application developer</vt:lpstr>
      <vt:lpstr>A Journey of a Web Application developer</vt:lpstr>
      <vt:lpstr>Our Proposal</vt:lpstr>
      <vt:lpstr>Requirements of LDVizWiz (LDViz-”Wise”)</vt:lpstr>
      <vt:lpstr>Mapping Categories and vocabularies</vt:lpstr>
      <vt:lpstr>LDVizWiz Workflow</vt:lpstr>
      <vt:lpstr>Step 1: Categories detection</vt:lpstr>
      <vt:lpstr>Experiment: Categories Detection</vt:lpstr>
      <vt:lpstr>Step2: Properties Aggregation</vt:lpstr>
      <vt:lpstr>Step3: Publication </vt:lpstr>
      <vt:lpstr>Current Implementation</vt:lpstr>
      <vt:lpstr>Part Three</vt:lpstr>
      <vt:lpstr>Harmonizing vocabulary Prefixes</vt:lpstr>
      <vt:lpstr>Prefixes lookup headache</vt:lpstr>
      <vt:lpstr>QNames and vocabulary namespaces</vt:lpstr>
      <vt:lpstr>Why if … global use of prefixes</vt:lpstr>
      <vt:lpstr>Existing catalogs of vocabularies</vt:lpstr>
      <vt:lpstr>LOV in a Nutshell : http://lov.okfn.org/dataset/lov/</vt:lpstr>
      <vt:lpstr>LOV DESCRIPTION</vt:lpstr>
      <vt:lpstr>Prefix.cc in a Nutshell: http://prefix.cc </vt:lpstr>
      <vt:lpstr>LOV vs PREFIX.CC-Alignment Process </vt:lpstr>
      <vt:lpstr>Aligning LOV with Prefix.cc </vt:lpstr>
      <vt:lpstr>Alignment Results</vt:lpstr>
      <vt:lpstr>Conclusion</vt:lpstr>
      <vt:lpstr>Conclusion</vt:lpstr>
      <vt:lpstr>Future Work</vt:lpstr>
      <vt:lpstr>Future Work</vt:lpstr>
      <vt:lpstr>Publications</vt:lpstr>
      <vt:lpstr>Publications</vt:lpstr>
      <vt:lpstr>Thank you for your attention!</vt:lpstr>
      <vt:lpstr>Publishing and Consuming Government Linked Data on the Semantic Web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622</cp:revision>
  <cp:lastPrinted>2012-03-20T09:35:21Z</cp:lastPrinted>
  <dcterms:created xsi:type="dcterms:W3CDTF">2011-10-20T08:47:25Z</dcterms:created>
  <dcterms:modified xsi:type="dcterms:W3CDTF">2015-03-21T16:30:24Z</dcterms:modified>
  <cp:category>Linked Data;IGN;geodata</cp:category>
</cp:coreProperties>
</file>